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8" r:id="rId2"/>
    <p:sldId id="257" r:id="rId3"/>
    <p:sldId id="259" r:id="rId4"/>
    <p:sldId id="333" r:id="rId5"/>
    <p:sldId id="335" r:id="rId6"/>
    <p:sldId id="261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329" r:id="rId15"/>
    <p:sldId id="330" r:id="rId16"/>
    <p:sldId id="331" r:id="rId17"/>
    <p:sldId id="275" r:id="rId18"/>
    <p:sldId id="276" r:id="rId19"/>
    <p:sldId id="271" r:id="rId20"/>
    <p:sldId id="272" r:id="rId21"/>
    <p:sldId id="273" r:id="rId22"/>
    <p:sldId id="277" r:id="rId23"/>
    <p:sldId id="278" r:id="rId24"/>
    <p:sldId id="274" r:id="rId25"/>
    <p:sldId id="279" r:id="rId26"/>
    <p:sldId id="280" r:id="rId27"/>
    <p:sldId id="281" r:id="rId28"/>
    <p:sldId id="282" r:id="rId29"/>
    <p:sldId id="283" r:id="rId30"/>
    <p:sldId id="292" r:id="rId31"/>
    <p:sldId id="284" r:id="rId32"/>
    <p:sldId id="285" r:id="rId33"/>
    <p:sldId id="286" r:id="rId34"/>
    <p:sldId id="288" r:id="rId35"/>
    <p:sldId id="289" r:id="rId36"/>
    <p:sldId id="290" r:id="rId37"/>
    <p:sldId id="293" r:id="rId38"/>
    <p:sldId id="294" r:id="rId39"/>
    <p:sldId id="296" r:id="rId40"/>
    <p:sldId id="298" r:id="rId41"/>
    <p:sldId id="300" r:id="rId42"/>
    <p:sldId id="355" r:id="rId43"/>
    <p:sldId id="354" r:id="rId44"/>
    <p:sldId id="302" r:id="rId45"/>
    <p:sldId id="303" r:id="rId46"/>
    <p:sldId id="305" r:id="rId47"/>
    <p:sldId id="309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50" r:id="rId74"/>
    <p:sldId id="351" r:id="rId75"/>
    <p:sldId id="352" r:id="rId76"/>
    <p:sldId id="346" r:id="rId77"/>
    <p:sldId id="347" r:id="rId78"/>
    <p:sldId id="348" r:id="rId79"/>
    <p:sldId id="349" r:id="rId80"/>
    <p:sldId id="344" r:id="rId81"/>
    <p:sldId id="353" r:id="rId82"/>
    <p:sldId id="356" r:id="rId8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9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5BBD7-8BEA-4511-9E84-6E74712EF7B9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0A4CD-B741-4396-814E-999E197DCD0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We all face a great many challenges today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Working longer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ea typeface="Times New Roman"/>
                <a:cs typeface="Times New Roman"/>
              </a:rPr>
              <a:t>Longer commutes. </a:t>
            </a:r>
          </a:p>
          <a:p>
            <a:pPr marL="343380"/>
            <a:r>
              <a:rPr lang="en-US" dirty="0">
                <a:ea typeface="Times New Roman"/>
                <a:cs typeface="Times New Roman"/>
              </a:rPr>
              <a:t>Lack of job security</a:t>
            </a:r>
            <a:endParaRPr lang="en-GB" dirty="0">
              <a:ea typeface="Times New Roman"/>
              <a:cs typeface="Times New Roman"/>
            </a:endParaRPr>
          </a:p>
          <a:p>
            <a:pPr marL="343380"/>
            <a:r>
              <a:rPr lang="en-US" dirty="0">
                <a:ea typeface="Times New Roman"/>
                <a:cs typeface="Times New Roman"/>
              </a:rPr>
              <a:t>Poor pension options</a:t>
            </a:r>
            <a:endParaRPr lang="en-GB" dirty="0">
              <a:ea typeface="Times New Roman"/>
              <a:cs typeface="Times New Roman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ea typeface="Times New Roman"/>
                <a:cs typeface="Arial"/>
              </a:rPr>
              <a:t>Any of all of these lead to a life that is not as fulfilling or satisfying as it could be</a:t>
            </a:r>
            <a:endParaRPr lang="en-GB" dirty="0">
              <a:ea typeface="Times New Roman"/>
              <a:cs typeface="Arial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ea typeface="Times New Roman"/>
                <a:cs typeface="Arial"/>
              </a:rPr>
              <a:t>Why are we here today?</a:t>
            </a:r>
            <a:endParaRPr lang="en-GB" dirty="0">
              <a:ea typeface="Times New Roman"/>
              <a:cs typeface="Arial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To overcome these and many other challenges and give everyone the opportunity to work for themselves and change their lives for the better - making your life wha</a:t>
            </a:r>
            <a:r>
              <a:rPr lang="en-US" dirty="0">
                <a:ea typeface="Times New Roman"/>
                <a:cs typeface="Arial"/>
              </a:rPr>
              <a:t>t you want it to be and including what you want to include</a:t>
            </a:r>
            <a:endParaRPr lang="en-GB" dirty="0">
              <a:ea typeface="Times New Roman"/>
              <a:cs typeface="Arial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ea typeface="Times New Roman"/>
                <a:cs typeface="Arial"/>
              </a:rPr>
              <a:t>People already with Forever have chosen to do </a:t>
            </a: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so for a huge number of different reasons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Fun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Time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Pension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Lifestyle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Extra cash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Work from home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Better heath &amp; wealth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Helping others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Debt free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Travel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New car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Own boss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School fees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Meeting people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Self development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Personal </a:t>
            </a:r>
            <a:r>
              <a:rPr lang="en-US" dirty="0" err="1">
                <a:solidFill>
                  <a:srgbClr val="404040"/>
                </a:solidFill>
                <a:ea typeface="Times New Roman"/>
                <a:cs typeface="Times New Roman"/>
              </a:rPr>
              <a:t>fulfilment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To be successful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Recognition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Peace of mind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9E719-E261-4CE7-9286-EF2DEE539E8A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30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0A4CD-B741-4396-814E-999E197DCD07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920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For over 25 years, Forever Living Products has dedicated itself to seeking out nature's best sources for health and beauty and sharing them with the world in a wide range of products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Drinks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Nutrition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Bee products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Weight management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Personal care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Skin care</a:t>
            </a:r>
            <a:r>
              <a:rPr lang="en-US" dirty="0">
                <a:solidFill>
                  <a:schemeClr val="tx2"/>
                </a:solidFill>
                <a:ea typeface="Times New Roman"/>
                <a:cs typeface="Times New Roman"/>
              </a:rPr>
              <a:t> and cosmetics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Sonya </a:t>
            </a:r>
            <a:r>
              <a:rPr lang="en-US" dirty="0" err="1">
                <a:solidFill>
                  <a:srgbClr val="404040"/>
                </a:solidFill>
                <a:ea typeface="Times New Roman"/>
                <a:cs typeface="Times New Roman"/>
              </a:rPr>
              <a:t>colour</a:t>
            </a: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 collection </a:t>
            </a:r>
            <a:r>
              <a:rPr lang="en-US" dirty="0">
                <a:solidFill>
                  <a:schemeClr val="tx2"/>
                </a:solidFill>
                <a:ea typeface="Times New Roman"/>
                <a:cs typeface="Times New Roman"/>
              </a:rPr>
              <a:t>take this line out and include Animal care</a:t>
            </a:r>
            <a:endParaRPr lang="en-GB" dirty="0">
              <a:solidFill>
                <a:schemeClr val="tx2"/>
              </a:solidFill>
              <a:ea typeface="Times New Roman"/>
              <a:cs typeface="Times New Roman"/>
            </a:endParaRPr>
          </a:p>
          <a:p>
            <a:pPr marL="228920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Approved by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International Aloe Science Council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Islamic Society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Kosher Rating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Halal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Cruelty Free (Animal friendly)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228920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Unconditional 60 day money back satisfaction guarantee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2"/>
                </a:solidFill>
              </a:rPr>
              <a:t>Include 60 day money back guarantee as a box under lowest one.</a:t>
            </a: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235D9BE-6C7F-4A65-8EEA-7185439AAEBB}" type="slidenum">
              <a:rPr lang="en-GB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7639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920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For over 25 years, Forever Living Products has dedicated itself to seeking out nature's best sources for health and beauty and sharing them with the world in a wide range of products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Drinks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Nutrition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Bee products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Weight management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Personal care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Skin care</a:t>
            </a:r>
            <a:r>
              <a:rPr lang="en-US" dirty="0">
                <a:solidFill>
                  <a:schemeClr val="tx2"/>
                </a:solidFill>
                <a:ea typeface="Times New Roman"/>
                <a:cs typeface="Times New Roman"/>
              </a:rPr>
              <a:t> and cosmetics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Sonya </a:t>
            </a:r>
            <a:r>
              <a:rPr lang="en-US" dirty="0" err="1">
                <a:solidFill>
                  <a:srgbClr val="404040"/>
                </a:solidFill>
                <a:ea typeface="Times New Roman"/>
                <a:cs typeface="Times New Roman"/>
              </a:rPr>
              <a:t>colour</a:t>
            </a: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 collection </a:t>
            </a:r>
            <a:r>
              <a:rPr lang="en-US" dirty="0">
                <a:solidFill>
                  <a:schemeClr val="tx2"/>
                </a:solidFill>
                <a:ea typeface="Times New Roman"/>
                <a:cs typeface="Times New Roman"/>
              </a:rPr>
              <a:t>take this line out and include Animal care</a:t>
            </a:r>
            <a:endParaRPr lang="en-GB" dirty="0">
              <a:solidFill>
                <a:schemeClr val="tx2"/>
              </a:solidFill>
              <a:ea typeface="Times New Roman"/>
              <a:cs typeface="Times New Roman"/>
            </a:endParaRPr>
          </a:p>
          <a:p>
            <a:pPr marL="228920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Approved by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International Aloe Science Council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Islamic Society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Kosher Rating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Halal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Cruelty Free (Animal friendly)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228920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Unconditional 60 day money back satisfaction guarantee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2"/>
                </a:solidFill>
              </a:rPr>
              <a:t>Include 60 day money back guarantee as a box under lowest one.</a:t>
            </a: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235D9BE-6C7F-4A65-8EEA-7185439AAEBB}" type="slidenum">
              <a:rPr lang="en-GB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920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For over 25 years, Forever Living Products has dedicated itself to seeking out nature's best sources for health and beauty and sharing them with the world in a wide range of products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Drinks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Nutrition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Bee products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Weight management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Personal care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Skin care</a:t>
            </a:r>
            <a:r>
              <a:rPr lang="en-US" dirty="0">
                <a:solidFill>
                  <a:schemeClr val="tx2"/>
                </a:solidFill>
                <a:ea typeface="Times New Roman"/>
                <a:cs typeface="Times New Roman"/>
              </a:rPr>
              <a:t> and cosmetics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Sonya </a:t>
            </a:r>
            <a:r>
              <a:rPr lang="en-US" dirty="0" err="1">
                <a:solidFill>
                  <a:srgbClr val="404040"/>
                </a:solidFill>
                <a:ea typeface="Times New Roman"/>
                <a:cs typeface="Times New Roman"/>
              </a:rPr>
              <a:t>colour</a:t>
            </a: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 collection </a:t>
            </a:r>
            <a:r>
              <a:rPr lang="en-US" dirty="0">
                <a:solidFill>
                  <a:schemeClr val="tx2"/>
                </a:solidFill>
                <a:ea typeface="Times New Roman"/>
                <a:cs typeface="Times New Roman"/>
              </a:rPr>
              <a:t>take this line out and include Animal care</a:t>
            </a:r>
            <a:endParaRPr lang="en-GB" dirty="0">
              <a:solidFill>
                <a:schemeClr val="tx2"/>
              </a:solidFill>
              <a:ea typeface="Times New Roman"/>
              <a:cs typeface="Times New Roman"/>
            </a:endParaRPr>
          </a:p>
          <a:p>
            <a:pPr marL="228920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Approved by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International Aloe Science Council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Islamic Society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Kosher Rating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Halal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Cruelty Free (Animal friendly)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228920" fontAlgn="auto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Unconditional 60 day money back satisfaction guarantee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>
                <a:solidFill>
                  <a:schemeClr val="tx2"/>
                </a:solidFill>
              </a:rPr>
              <a:t>Include 60 day money back guarantee as a box under lowest one.</a:t>
            </a: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235D9BE-6C7F-4A65-8EEA-7185439AAEBB}" type="slidenum">
              <a:rPr lang="en-GB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1934A2D-ACDE-4BD4-BEC1-EA6829F92211}" type="slidenum">
              <a:rPr lang="en-GB">
                <a:solidFill>
                  <a:prstClr val="black"/>
                </a:solidFill>
              </a:rPr>
              <a:pPr algn="r"/>
              <a:t>42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34147" name="Rectangle 7"/>
          <p:cNvSpPr txBox="1">
            <a:spLocks noGrp="1" noChangeArrowheads="1"/>
          </p:cNvSpPr>
          <p:nvPr/>
        </p:nvSpPr>
        <p:spPr bwMode="auto">
          <a:xfrm>
            <a:off x="3887788" y="8685213"/>
            <a:ext cx="2970212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239" tIns="47119" rIns="94239" bIns="47119" anchor="b"/>
          <a:lstStyle/>
          <a:p>
            <a:pPr algn="r" defTabSz="944563" eaLnBrk="0" hangingPunct="0"/>
            <a:fld id="{87706D5E-6F5D-4EE8-9944-994AE24D139D}" type="slidenum">
              <a:rPr lang="en-US">
                <a:solidFill>
                  <a:prstClr val="black"/>
                </a:solidFill>
                <a:latin typeface="Times"/>
              </a:rPr>
              <a:pPr algn="r" defTabSz="944563" eaLnBrk="0" hangingPunct="0"/>
              <a:t>42</a:t>
            </a:fld>
            <a:endParaRPr lang="en-US">
              <a:solidFill>
                <a:prstClr val="black"/>
              </a:solidFill>
              <a:latin typeface="Times"/>
            </a:endParaRPr>
          </a:p>
        </p:txBody>
      </p:sp>
      <p:sp>
        <p:nvSpPr>
          <p:cNvPr id="134148" name="Rectangle 2"/>
          <p:cNvSpPr>
            <a:spLocks noChangeArrowheads="1"/>
          </p:cNvSpPr>
          <p:nvPr/>
        </p:nvSpPr>
        <p:spPr bwMode="auto">
          <a:xfrm>
            <a:off x="3887788" y="3175"/>
            <a:ext cx="297021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fr-FR" sz="2400">
              <a:solidFill>
                <a:prstClr val="black"/>
              </a:solidFill>
              <a:latin typeface="Times"/>
            </a:endParaRPr>
          </a:p>
        </p:txBody>
      </p:sp>
      <p:sp>
        <p:nvSpPr>
          <p:cNvPr id="134149" name="Rectangle 3"/>
          <p:cNvSpPr>
            <a:spLocks noChangeArrowheads="1"/>
          </p:cNvSpPr>
          <p:nvPr/>
        </p:nvSpPr>
        <p:spPr bwMode="auto">
          <a:xfrm>
            <a:off x="3887788" y="8705850"/>
            <a:ext cx="2970212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633" tIns="0" rIns="19633" bIns="0" anchor="b"/>
          <a:lstStyle/>
          <a:p>
            <a:pPr algn="r" defTabSz="944563" eaLnBrk="0" hangingPunct="0"/>
            <a:r>
              <a:rPr lang="en-US" sz="1000" i="1">
                <a:solidFill>
                  <a:prstClr val="black"/>
                </a:solidFill>
                <a:latin typeface="Times"/>
              </a:rPr>
              <a:t>1</a:t>
            </a:r>
          </a:p>
        </p:txBody>
      </p:sp>
      <p:sp>
        <p:nvSpPr>
          <p:cNvPr id="134150" name="Rectangle 4"/>
          <p:cNvSpPr>
            <a:spLocks noChangeArrowheads="1"/>
          </p:cNvSpPr>
          <p:nvPr/>
        </p:nvSpPr>
        <p:spPr bwMode="auto">
          <a:xfrm>
            <a:off x="0" y="8705850"/>
            <a:ext cx="297021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fr-FR" sz="2400">
              <a:solidFill>
                <a:prstClr val="black"/>
              </a:solidFill>
              <a:latin typeface="Times"/>
            </a:endParaRPr>
          </a:p>
        </p:txBody>
      </p:sp>
      <p:sp>
        <p:nvSpPr>
          <p:cNvPr id="134151" name="Rectangle 5"/>
          <p:cNvSpPr>
            <a:spLocks noChangeArrowheads="1"/>
          </p:cNvSpPr>
          <p:nvPr/>
        </p:nvSpPr>
        <p:spPr bwMode="auto">
          <a:xfrm>
            <a:off x="0" y="3175"/>
            <a:ext cx="2970213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fr-FR" sz="2400">
              <a:solidFill>
                <a:prstClr val="black"/>
              </a:solidFill>
              <a:latin typeface="Times"/>
            </a:endParaRPr>
          </a:p>
        </p:txBody>
      </p:sp>
      <p:sp>
        <p:nvSpPr>
          <p:cNvPr id="134152" name="Rectangle 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4113" y="681038"/>
            <a:ext cx="4554537" cy="3416300"/>
          </a:xfrm>
          <a:noFill/>
          <a:ln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3415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4356100"/>
            <a:ext cx="4876800" cy="4067175"/>
          </a:xfrm>
          <a:noFill/>
        </p:spPr>
        <p:txBody>
          <a:bodyPr lIns="94893" tIns="47448" rIns="94893" bIns="47448"/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Arial" pitchFamily="34" charset="0"/>
              </a:rPr>
              <a:t>	Our products include: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Arial" pitchFamily="34" charset="0"/>
              </a:rPr>
              <a:t>	Aloe Vera Drinks which help to maintain a healthy digestive system;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Arial" pitchFamily="34" charset="0"/>
              </a:rPr>
              <a:t>	A line of weight management products that are lo-</a:t>
            </a:r>
            <a:r>
              <a:rPr lang="en-US" dirty="0" err="1">
                <a:latin typeface="Arial" pitchFamily="34" charset="0"/>
              </a:rPr>
              <a:t>carb</a:t>
            </a:r>
            <a:r>
              <a:rPr lang="en-US" dirty="0">
                <a:latin typeface="Arial" pitchFamily="34" charset="0"/>
              </a:rPr>
              <a:t> and contain no stimulants;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Arial" pitchFamily="34" charset="0"/>
              </a:rPr>
              <a:t>	Exclusive nutritional formulas that support and maintain a healthy body;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Arial" pitchFamily="34" charset="0"/>
              </a:rPr>
              <a:t>	Personal care including skin care and hair care products; and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Arial" pitchFamily="34" charset="0"/>
              </a:rPr>
              <a:t>	our exclusive line of aloe-based color cosmetics.</a:t>
            </a:r>
          </a:p>
        </p:txBody>
      </p:sp>
    </p:spTree>
    <p:extLst>
      <p:ext uri="{BB962C8B-B14F-4D97-AF65-F5344CB8AC3E}">
        <p14:creationId xmlns="" xmlns:p14="http://schemas.microsoft.com/office/powerpoint/2010/main" val="535619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We all face a great many challenges today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Working longer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ea typeface="Times New Roman"/>
                <a:cs typeface="Times New Roman"/>
              </a:rPr>
              <a:t>Longer commutes. </a:t>
            </a:r>
          </a:p>
          <a:p>
            <a:pPr marL="343380"/>
            <a:r>
              <a:rPr lang="en-US" dirty="0">
                <a:ea typeface="Times New Roman"/>
                <a:cs typeface="Times New Roman"/>
              </a:rPr>
              <a:t>Lack of job security</a:t>
            </a:r>
            <a:endParaRPr lang="en-GB" dirty="0">
              <a:ea typeface="Times New Roman"/>
              <a:cs typeface="Times New Roman"/>
            </a:endParaRPr>
          </a:p>
          <a:p>
            <a:pPr marL="343380"/>
            <a:r>
              <a:rPr lang="en-US" dirty="0">
                <a:ea typeface="Times New Roman"/>
                <a:cs typeface="Times New Roman"/>
              </a:rPr>
              <a:t>Poor pension options</a:t>
            </a:r>
            <a:endParaRPr lang="en-GB" dirty="0">
              <a:ea typeface="Times New Roman"/>
              <a:cs typeface="Times New Roman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ea typeface="Times New Roman"/>
                <a:cs typeface="Arial"/>
              </a:rPr>
              <a:t>Any of all of these lead to a life that is not as fulfilling or satisfying as it could be</a:t>
            </a:r>
            <a:endParaRPr lang="en-GB" dirty="0">
              <a:ea typeface="Times New Roman"/>
              <a:cs typeface="Arial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ea typeface="Times New Roman"/>
                <a:cs typeface="Arial"/>
              </a:rPr>
              <a:t>Why are we here today?</a:t>
            </a:r>
            <a:endParaRPr lang="en-GB" dirty="0">
              <a:ea typeface="Times New Roman"/>
              <a:cs typeface="Arial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To overcome these and many other challenges and give everyone the opportunity to work for themselves and change their lives for the better - making your life wha</a:t>
            </a:r>
            <a:r>
              <a:rPr lang="en-US" dirty="0">
                <a:ea typeface="Times New Roman"/>
                <a:cs typeface="Arial"/>
              </a:rPr>
              <a:t>t you want it to be and including what you want to include</a:t>
            </a:r>
            <a:endParaRPr lang="en-GB" dirty="0">
              <a:ea typeface="Times New Roman"/>
              <a:cs typeface="Arial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ea typeface="Times New Roman"/>
                <a:cs typeface="Arial"/>
              </a:rPr>
              <a:t>People already with Forever have chosen to do </a:t>
            </a: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so for a huge number of different reasons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Fun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Time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Pension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Lifestyle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Extra cash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Work from home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Better heath &amp; wealth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Helping others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Debt free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Travel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New car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Own boss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School fees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Meeting people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Self development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Personal </a:t>
            </a:r>
            <a:r>
              <a:rPr lang="en-US" dirty="0" err="1">
                <a:solidFill>
                  <a:srgbClr val="404040"/>
                </a:solidFill>
                <a:ea typeface="Times New Roman"/>
                <a:cs typeface="Times New Roman"/>
              </a:rPr>
              <a:t>fulfilment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To be successful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Recognition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Peace of mind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9E719-E261-4CE7-9286-EF2DEE539E8A}" type="slidenum">
              <a:rPr lang="en-GB" smtClean="0">
                <a:solidFill>
                  <a:prstClr val="black"/>
                </a:solidFill>
              </a:rPr>
              <a:pPr/>
              <a:t>49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9623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We all face a great many challenges today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Working longer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ea typeface="Times New Roman"/>
                <a:cs typeface="Times New Roman"/>
              </a:rPr>
              <a:t>Longer commutes. </a:t>
            </a:r>
          </a:p>
          <a:p>
            <a:pPr marL="343380"/>
            <a:r>
              <a:rPr lang="en-US" dirty="0">
                <a:ea typeface="Times New Roman"/>
                <a:cs typeface="Times New Roman"/>
              </a:rPr>
              <a:t>Lack of job security</a:t>
            </a:r>
            <a:endParaRPr lang="en-GB" dirty="0">
              <a:ea typeface="Times New Roman"/>
              <a:cs typeface="Times New Roman"/>
            </a:endParaRPr>
          </a:p>
          <a:p>
            <a:pPr marL="343380"/>
            <a:r>
              <a:rPr lang="en-US" dirty="0">
                <a:ea typeface="Times New Roman"/>
                <a:cs typeface="Times New Roman"/>
              </a:rPr>
              <a:t>Poor pension options</a:t>
            </a:r>
            <a:endParaRPr lang="en-GB" dirty="0">
              <a:ea typeface="Times New Roman"/>
              <a:cs typeface="Times New Roman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ea typeface="Times New Roman"/>
                <a:cs typeface="Arial"/>
              </a:rPr>
              <a:t>Any of all of these lead to a life that is not as fulfilling or satisfying as it could be</a:t>
            </a:r>
            <a:endParaRPr lang="en-GB" dirty="0">
              <a:ea typeface="Times New Roman"/>
              <a:cs typeface="Arial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ea typeface="Times New Roman"/>
                <a:cs typeface="Arial"/>
              </a:rPr>
              <a:t>Why are we here today?</a:t>
            </a:r>
            <a:endParaRPr lang="en-GB" dirty="0">
              <a:ea typeface="Times New Roman"/>
              <a:cs typeface="Arial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To overcome these and many other challenges and give everyone the opportunity to work for themselves and change their lives for the better - making your life wha</a:t>
            </a:r>
            <a:r>
              <a:rPr lang="en-US" dirty="0">
                <a:ea typeface="Times New Roman"/>
                <a:cs typeface="Arial"/>
              </a:rPr>
              <a:t>t you want it to be and including what you want to include</a:t>
            </a:r>
            <a:endParaRPr lang="en-GB" dirty="0">
              <a:ea typeface="Times New Roman"/>
              <a:cs typeface="Arial"/>
            </a:endParaRPr>
          </a:p>
          <a:p>
            <a:pPr marL="22892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ea typeface="Times New Roman"/>
                <a:cs typeface="Arial"/>
              </a:rPr>
              <a:t>People already with Forever have chosen to do </a:t>
            </a:r>
            <a:r>
              <a:rPr lang="en-US" dirty="0">
                <a:solidFill>
                  <a:srgbClr val="262626"/>
                </a:solidFill>
                <a:ea typeface="Times New Roman"/>
                <a:cs typeface="Arial"/>
              </a:rPr>
              <a:t>so for a huge number of different reasons</a:t>
            </a:r>
            <a:endParaRPr lang="en-GB" dirty="0">
              <a:solidFill>
                <a:srgbClr val="262626"/>
              </a:solidFill>
              <a:ea typeface="Times New Roman"/>
              <a:cs typeface="Arial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Fun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Time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Pension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Lifestyle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Extra cash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Work from home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Better heath &amp; wealth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Helping others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Debt free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Travel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New car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Own boss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School fees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Meeting people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Self development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Personal </a:t>
            </a:r>
            <a:r>
              <a:rPr lang="en-US" dirty="0" err="1">
                <a:solidFill>
                  <a:srgbClr val="404040"/>
                </a:solidFill>
                <a:ea typeface="Times New Roman"/>
                <a:cs typeface="Times New Roman"/>
              </a:rPr>
              <a:t>fulfilment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To be successful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Recognition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  <a:p>
            <a:pPr marL="343380"/>
            <a:r>
              <a:rPr lang="en-US" dirty="0">
                <a:solidFill>
                  <a:srgbClr val="404040"/>
                </a:solidFill>
                <a:ea typeface="Times New Roman"/>
                <a:cs typeface="Times New Roman"/>
              </a:rPr>
              <a:t>Peace of mind</a:t>
            </a:r>
            <a:endParaRPr lang="en-GB" dirty="0">
              <a:solidFill>
                <a:srgbClr val="404040"/>
              </a:solidFill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C9E719-E261-4CE7-9286-EF2DEE539E8A}" type="slidenum">
              <a:rPr lang="en-GB" smtClean="0">
                <a:solidFill>
                  <a:prstClr val="black"/>
                </a:solidFill>
              </a:rPr>
              <a:pPr/>
              <a:t>50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336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4F83-F8E5-4DBD-9E59-1FAB19CBB1ED}" type="slidenum">
              <a:rPr lang="fr-FR" smtClean="0"/>
              <a:pPr/>
              <a:t>81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41D7-EC67-45F5-97C6-05195E87D4E7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06/05/2020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806C-D656-496E-8AB4-8E839D9C880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108520" y="200363"/>
            <a:ext cx="9433048" cy="6480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99000"/>
                </a:schemeClr>
              </a:gs>
              <a:gs pos="29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24" y="243362"/>
            <a:ext cx="8100065" cy="562074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8072922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_NO LOG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08520" y="188640"/>
            <a:ext cx="9433048" cy="64807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  <a:latin typeface="Arial Narrow"/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-1681303" y="0"/>
            <a:ext cx="12506606" cy="68961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5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  <a:latin typeface="Arial Narrow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41D7-EC67-45F5-97C6-05195E87D4E7}" type="datetime1">
              <a:rPr lang="en-GB" smtClean="0">
                <a:solidFill>
                  <a:prstClr val="black">
                    <a:tint val="75000"/>
                  </a:prstClr>
                </a:solidFill>
                <a:latin typeface="Arial Narrow"/>
              </a:rPr>
              <a:pPr/>
              <a:t>06/05/2020</a:t>
            </a:fld>
            <a:endParaRPr lang="en-GB">
              <a:solidFill>
                <a:prstClr val="black">
                  <a:tint val="75000"/>
                </a:prstClr>
              </a:solidFill>
              <a:latin typeface="Arial Narrow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  <a:latin typeface="Arial Narro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F806C-D656-496E-8AB4-8E839D9C8808}" type="slidenum">
              <a:rPr lang="en-GB" smtClean="0">
                <a:solidFill>
                  <a:prstClr val="black">
                    <a:tint val="75000"/>
                  </a:prstClr>
                </a:solidFill>
                <a:latin typeface="Arial Narrow"/>
              </a:rPr>
              <a:pPr/>
              <a:t>‹N°›</a:t>
            </a:fld>
            <a:endParaRPr lang="en-GB">
              <a:solidFill>
                <a:prstClr val="black">
                  <a:tint val="75000"/>
                </a:prstClr>
              </a:solidFill>
              <a:latin typeface="Arial Narrow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-108520" y="200363"/>
            <a:ext cx="9433048" cy="6480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99000"/>
                </a:schemeClr>
              </a:gs>
              <a:gs pos="29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prstClr val="white"/>
              </a:solidFill>
              <a:latin typeface="Arial Narr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5" y="243362"/>
            <a:ext cx="8100065" cy="562074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7185029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E27DE-07A4-40E6-97FD-70E45BD9B01A}" type="datetimeFigureOut">
              <a:rPr lang="fr-FR" smtClean="0"/>
              <a:pPr/>
              <a:t>06/05/2020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355BF-E9A7-4D1E-98E4-A020D83DD56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Distributors\Desktop\CORPS%20SALLE.mp4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4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35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159297%20AU\2016_04_11___Pesticides,_quelles_cons&#233;quences_sur_notre_sant&#233;.3gp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159297%20AU\download\L'Alo&#233;_V&#233;ra_et_les_t&#233;moignages_de_M&#233;decins_avec_Club_Sant&#233;_Alo&#232;s(144p).mp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159297%20AU\download\Je_vide_mon_colon_de_9_kgs_de_dechets__Nettoyer_son_colon(144p).3gp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D:\159297%20AU\download\FOREVER_GINGKO_Plus(144p).3gp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évenir la maladie de Lyme via le système immunitaire - Maladie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857752" cy="6858000"/>
          </a:xfrm>
          <a:prstGeom prst="rect">
            <a:avLst/>
          </a:prstGeom>
          <a:noFill/>
        </p:spPr>
      </p:pic>
      <p:pic>
        <p:nvPicPr>
          <p:cNvPr id="1028" name="Picture 4" descr="Défense Immunitaire Banque D'Images Et Photos Libres De Droits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0"/>
            <a:ext cx="521497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4000" dirty="0" smtClean="0">
                <a:solidFill>
                  <a:srgbClr val="58595B"/>
                </a:solidFill>
                <a:latin typeface="Rockwell W01"/>
                <a:cs typeface="Arial" pitchFamily="34" charset="0"/>
              </a:rPr>
              <a:t>IDENTIFIER L’ENNEMI… ET S’EN SOUVENIR !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Les lymphocytes sont les principales cellules impliquées dans l’immunité acquise. Une fois produits en grandes quantités, les lymphocytes peuvent migrer dans les tissus en danger de manière à pouvoir détruire spécifiquement tout élément identifié comme dangereux.</a:t>
            </a: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Outre la réponse à une menace spécifique, le système d’immunité acquise possède un second avantage : il est capable de garder en mémoire les agresseurs qu’il a rencontrés. Ce qui lui permet de réagir plus rapidement et plus efficacement si ces agresseurs se présentent à nouveau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3357562"/>
            <a:ext cx="91440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4000" dirty="0" smtClean="0">
                <a:solidFill>
                  <a:srgbClr val="58595B"/>
                </a:solidFill>
                <a:latin typeface="Rockwell W01"/>
                <a:cs typeface="Arial" pitchFamily="34" charset="0"/>
              </a:rPr>
              <a:t>UN SYSTÈME QUI S’AUTORÉG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4000" dirty="0" smtClean="0">
                <a:solidFill>
                  <a:srgbClr val="58595B"/>
                </a:solidFill>
                <a:latin typeface="Rockwell W01"/>
                <a:cs typeface="Arial" pitchFamily="34" charset="0"/>
              </a:rPr>
              <a:t>ULE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Reste à savoir comment le système peut se réguler. Car, lorsque la menace est éliminée, il faut que la réaction immunitaire puisse s’arrêter. C’est le rôle de certaines cellules : envoyer un message aux lymphocytes pour leur ordonner de cesser l’attaque et de revenir au calme. Ce mécanisme d’autorégulation évite à l’organisme de s’en prendre à lui-même – un phénomène que l’on rencontre, par exemple, dans les maladies auto-immunes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www.immunooncology.be/servlet/servlet.FileDownload?file=00P1o00001DqHiZEAV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60711"/>
            <a:ext cx="8786874" cy="65901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ANATOMIE - PHYSIOLOGIE DU TUBE DIGESTIF Dr V - ppt video online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PS SALLE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45056"/>
            <a:ext cx="9144000" cy="6712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 hidden="1"/>
          <p:cNvGrpSpPr>
            <a:grpSpLocks/>
          </p:cNvGrpSpPr>
          <p:nvPr/>
        </p:nvGrpSpPr>
        <p:grpSpPr bwMode="auto">
          <a:xfrm>
            <a:off x="-687388" y="1189038"/>
            <a:ext cx="10518776" cy="4518025"/>
            <a:chOff x="-687669" y="1188720"/>
            <a:chExt cx="10519338" cy="4518660"/>
          </a:xfrm>
        </p:grpSpPr>
        <p:grpSp>
          <p:nvGrpSpPr>
            <p:cNvPr id="3" name="Group 54"/>
            <p:cNvGrpSpPr>
              <a:grpSpLocks/>
            </p:cNvGrpSpPr>
            <p:nvPr/>
          </p:nvGrpSpPr>
          <p:grpSpPr bwMode="auto">
            <a:xfrm>
              <a:off x="0" y="1188720"/>
              <a:ext cx="9144000" cy="1892464"/>
              <a:chOff x="0" y="1188720"/>
              <a:chExt cx="9144000" cy="1892464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-244" y="1188720"/>
                <a:ext cx="9144489" cy="189256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100000">
                    <a:schemeClr val="bg1">
                      <a:alpha val="84000"/>
                    </a:schemeClr>
                  </a:gs>
                  <a:gs pos="75000">
                    <a:schemeClr val="bg1">
                      <a:alpha val="3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54000" dist="38100" dir="5400000" algn="t" rotWithShape="0">
                  <a:prstClr val="black">
                    <a:alpha val="3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362480" y="1188720"/>
                <a:ext cx="2012950" cy="1892464"/>
              </a:xfrm>
              <a:prstGeom prst="rect">
                <a:avLst/>
              </a:prstGeom>
              <a:blipFill>
                <a:blip r:embed="rId3" cstate="screen"/>
                <a:srcRect/>
                <a:stretch>
                  <a:fillRect t="-28794" b="-28794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571822" y="1188720"/>
                <a:ext cx="2013058" cy="1892566"/>
              </a:xfrm>
              <a:prstGeom prst="rect">
                <a:avLst/>
              </a:prstGeom>
              <a:blipFill>
                <a:blip r:embed="rId4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Rectangle 17"/>
              <p:cNvSpPr/>
              <p:nvPr/>
            </p:nvSpPr>
            <p:spPr>
              <a:xfrm>
                <a:off x="-244" y="1188720"/>
                <a:ext cx="9144489" cy="774809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774704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774704"/>
                    </a:lnTo>
                    <a:cubicBezTo>
                      <a:pt x="6095964" y="580506"/>
                      <a:pt x="3047904" y="406853"/>
                      <a:pt x="0" y="7029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4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782404" y="1188720"/>
                <a:ext cx="2012950" cy="1892464"/>
              </a:xfrm>
              <a:prstGeom prst="rect">
                <a:avLst/>
              </a:prstGeom>
              <a:blipFill>
                <a:blip r:embed="rId5" cstate="screen"/>
                <a:srcRect/>
                <a:stretch>
                  <a:fillRect t="-46831" b="-1307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70"/>
            <p:cNvGrpSpPr>
              <a:grpSpLocks/>
            </p:cNvGrpSpPr>
            <p:nvPr/>
          </p:nvGrpSpPr>
          <p:grpSpPr bwMode="auto">
            <a:xfrm>
              <a:off x="0" y="3814916"/>
              <a:ext cx="9144000" cy="1892464"/>
              <a:chOff x="0" y="3814916"/>
              <a:chExt cx="9144000" cy="1892464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-244" y="3814814"/>
                <a:ext cx="9144489" cy="189256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100000">
                    <a:schemeClr val="bg1">
                      <a:alpha val="84000"/>
                    </a:schemeClr>
                  </a:gs>
                  <a:gs pos="75000">
                    <a:schemeClr val="bg1">
                      <a:alpha val="3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54000" dist="38100" dir="5400000" algn="t" rotWithShape="0">
                  <a:prstClr val="black">
                    <a:alpha val="3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56945" y="3814814"/>
                <a:ext cx="2013058" cy="1892566"/>
              </a:xfrm>
              <a:prstGeom prst="rect">
                <a:avLst/>
              </a:prstGeom>
              <a:blipFill>
                <a:blip r:embed="rId6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466863" y="3814814"/>
                <a:ext cx="2013058" cy="1892566"/>
              </a:xfrm>
              <a:prstGeom prst="rect">
                <a:avLst/>
              </a:prstGeom>
              <a:blipFill>
                <a:blip r:embed="rId7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676781" y="3814814"/>
                <a:ext cx="2013058" cy="1892566"/>
              </a:xfrm>
              <a:prstGeom prst="rect">
                <a:avLst/>
              </a:prstGeom>
              <a:blipFill>
                <a:blip r:embed="rId8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887383" y="3814916"/>
                <a:ext cx="2012950" cy="1892464"/>
              </a:xfrm>
              <a:prstGeom prst="rect">
                <a:avLst/>
              </a:prstGeom>
              <a:blipFill>
                <a:blip r:embed="rId9" cstate="screen"/>
                <a:srcRect/>
                <a:stretch>
                  <a:fillRect t="-3183" b="-3183"/>
                </a:stretch>
              </a:blip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17"/>
              <p:cNvSpPr/>
              <p:nvPr/>
            </p:nvSpPr>
            <p:spPr>
              <a:xfrm>
                <a:off x="-244" y="3814814"/>
                <a:ext cx="9144489" cy="774809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774704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774704"/>
                    </a:lnTo>
                    <a:cubicBezTo>
                      <a:pt x="6095964" y="580506"/>
                      <a:pt x="3047904" y="406853"/>
                      <a:pt x="0" y="7029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4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77"/>
            <p:cNvGrpSpPr>
              <a:grpSpLocks/>
            </p:cNvGrpSpPr>
            <p:nvPr/>
          </p:nvGrpSpPr>
          <p:grpSpPr bwMode="auto">
            <a:xfrm>
              <a:off x="-687669" y="3171350"/>
              <a:ext cx="10519338" cy="553400"/>
              <a:chOff x="176355" y="1442478"/>
              <a:chExt cx="7468357" cy="843522"/>
            </a:xfrm>
          </p:grpSpPr>
          <p:grpSp>
            <p:nvGrpSpPr>
              <p:cNvPr id="6" name="Group 78"/>
              <p:cNvGrpSpPr>
                <a:grpSpLocks/>
              </p:cNvGrpSpPr>
              <p:nvPr/>
            </p:nvGrpSpPr>
            <p:grpSpPr bwMode="auto">
              <a:xfrm>
                <a:off x="176355" y="1442478"/>
                <a:ext cx="7468357" cy="843522"/>
                <a:chOff x="176355" y="1442478"/>
                <a:chExt cx="7708013" cy="775260"/>
              </a:xfrm>
            </p:grpSpPr>
            <p:sp>
              <p:nvSpPr>
                <p:cNvPr id="81" name="Rounded Rectangle 80"/>
                <p:cNvSpPr/>
                <p:nvPr/>
              </p:nvSpPr>
              <p:spPr>
                <a:xfrm>
                  <a:off x="176355" y="1443089"/>
                  <a:ext cx="7708013" cy="774038"/>
                </a:xfrm>
                <a:prstGeom prst="roundRect">
                  <a:avLst>
                    <a:gd name="adj" fmla="val 12323"/>
                  </a:avLst>
                </a:prstGeom>
                <a:gradFill flip="none" rotWithShape="1">
                  <a:gsLst>
                    <a:gs pos="39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63500" algn="ctr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Wave 3"/>
                <p:cNvSpPr/>
                <p:nvPr/>
              </p:nvSpPr>
              <p:spPr>
                <a:xfrm>
                  <a:off x="176355" y="1443089"/>
                  <a:ext cx="7708013" cy="440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8013" h="440563">
                      <a:moveTo>
                        <a:pt x="95535" y="0"/>
                      </a:moveTo>
                      <a:lnTo>
                        <a:pt x="7612478" y="0"/>
                      </a:lnTo>
                      <a:cubicBezTo>
                        <a:pt x="7665241" y="0"/>
                        <a:pt x="7708013" y="42772"/>
                        <a:pt x="7708013" y="95535"/>
                      </a:cubicBezTo>
                      <a:lnTo>
                        <a:pt x="7708013" y="388375"/>
                      </a:lnTo>
                      <a:cubicBezTo>
                        <a:pt x="5138932" y="601522"/>
                        <a:pt x="2568786" y="77109"/>
                        <a:pt x="0" y="316741"/>
                      </a:cubicBezTo>
                      <a:lnTo>
                        <a:pt x="0" y="95535"/>
                      </a:lnTo>
                      <a:cubicBezTo>
                        <a:pt x="0" y="42772"/>
                        <a:pt x="42772" y="0"/>
                        <a:pt x="95535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>
                        <a:lumMod val="50000"/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56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4781" name="TextBox 79"/>
              <p:cNvSpPr txBox="1">
                <a:spLocks noChangeArrowheads="1"/>
              </p:cNvSpPr>
              <p:nvPr/>
            </p:nvSpPr>
            <p:spPr bwMode="auto">
              <a:xfrm>
                <a:off x="1270487" y="1447756"/>
                <a:ext cx="5280093" cy="797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GB" sz="2800">
                    <a:solidFill>
                      <a:prstClr val="white"/>
                    </a:solidFill>
                    <a:latin typeface="Arial Narrow" pitchFamily="34" charset="0"/>
                  </a:rPr>
                  <a:t>Wide range of products</a:t>
                </a:r>
              </a:p>
            </p:txBody>
          </p:sp>
        </p:grpSp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32240" y="2492896"/>
            <a:ext cx="2411760" cy="1796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6" descr="http://4.bp.blogspot.com/_12NJsZUhFc0/TLu_pZ59Z-I/AAAAAAAAB1A/-JCmG6jFuL8/s400/colon_cancer2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48264" y="836712"/>
            <a:ext cx="2016224" cy="159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21111782">
            <a:off x="7013125" y="4633913"/>
            <a:ext cx="1760349" cy="1880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"/>
          <p:cNvSpPr txBox="1">
            <a:spLocks noChangeArrowheads="1"/>
          </p:cNvSpPr>
          <p:nvPr/>
        </p:nvSpPr>
        <p:spPr bwMode="auto">
          <a:xfrm>
            <a:off x="0" y="980728"/>
            <a:ext cx="6660232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Société Royale de Médecine de Grande Bretagne a déclaré que 90% des maladies chroniques sont causées par un système intestinal en mauvaise santé.</a:t>
            </a:r>
            <a:r>
              <a:rPr lang="fr-FR" sz="2800" dirty="0">
                <a:solidFill>
                  <a:prstClr val="black"/>
                </a:solidFill>
              </a:rPr>
              <a:t/>
            </a:r>
            <a:br>
              <a:rPr lang="fr-FR" sz="2800" dirty="0">
                <a:solidFill>
                  <a:prstClr val="black"/>
                </a:solidFill>
              </a:rPr>
            </a:br>
            <a:r>
              <a:rPr lang="fr-FR" sz="2800" b="1" dirty="0">
                <a:solidFill>
                  <a:prstClr val="black"/>
                </a:solidFill>
              </a:rPr>
              <a:t>Pour le Dr Émile Lévy (directeur scientifique de recherche du Service de gastroentérologie, hépatologie et nutrition, au Centre de recherche du CHU Sainte Justine), </a:t>
            </a:r>
            <a:r>
              <a:rPr lang="fr-FR" sz="2800" b="1" dirty="0">
                <a:solidFill>
                  <a:srgbClr val="C00000"/>
                </a:solidFill>
              </a:rPr>
              <a:t>le système gastro-intestinal assure un rôle aussi important que le cerveau en jouant un rôle prépondérant sur les plans immunitaire, endocrinien et métabolique. </a:t>
            </a:r>
            <a:r>
              <a:rPr lang="fr-FR" sz="2800" dirty="0">
                <a:solidFill>
                  <a:prstClr val="black"/>
                </a:solidFill>
              </a:rPr>
              <a:t/>
            </a:r>
            <a:br>
              <a:rPr lang="fr-FR" sz="2800" dirty="0">
                <a:solidFill>
                  <a:prstClr val="black"/>
                </a:solidFill>
              </a:rPr>
            </a:br>
            <a:endParaRPr lang="en-US" sz="2800" b="1" dirty="0">
              <a:solidFill>
                <a:srgbClr val="005DA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7523" y="20768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fr-FR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Causes majeures de nos maladies</a:t>
            </a:r>
          </a:p>
        </p:txBody>
      </p:sp>
    </p:spTree>
    <p:extLst>
      <p:ext uri="{BB962C8B-B14F-4D97-AF65-F5344CB8AC3E}">
        <p14:creationId xmlns="" xmlns:p14="http://schemas.microsoft.com/office/powerpoint/2010/main" val="832902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 hidden="1"/>
          <p:cNvGrpSpPr>
            <a:grpSpLocks/>
          </p:cNvGrpSpPr>
          <p:nvPr/>
        </p:nvGrpSpPr>
        <p:grpSpPr bwMode="auto">
          <a:xfrm>
            <a:off x="-687388" y="1189038"/>
            <a:ext cx="10518776" cy="4518025"/>
            <a:chOff x="-687669" y="1188720"/>
            <a:chExt cx="10519338" cy="4518660"/>
          </a:xfrm>
        </p:grpSpPr>
        <p:grpSp>
          <p:nvGrpSpPr>
            <p:cNvPr id="3" name="Group 54"/>
            <p:cNvGrpSpPr>
              <a:grpSpLocks/>
            </p:cNvGrpSpPr>
            <p:nvPr/>
          </p:nvGrpSpPr>
          <p:grpSpPr bwMode="auto">
            <a:xfrm>
              <a:off x="0" y="1188720"/>
              <a:ext cx="9144000" cy="1892464"/>
              <a:chOff x="0" y="1188720"/>
              <a:chExt cx="9144000" cy="1892464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-244" y="1188720"/>
                <a:ext cx="9144489" cy="189256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100000">
                    <a:schemeClr val="bg1">
                      <a:alpha val="84000"/>
                    </a:schemeClr>
                  </a:gs>
                  <a:gs pos="75000">
                    <a:schemeClr val="bg1">
                      <a:alpha val="3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54000" dist="38100" dir="5400000" algn="t" rotWithShape="0">
                  <a:prstClr val="black">
                    <a:alpha val="3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362480" y="1188720"/>
                <a:ext cx="2012950" cy="1892464"/>
              </a:xfrm>
              <a:prstGeom prst="rect">
                <a:avLst/>
              </a:prstGeom>
              <a:blipFill>
                <a:blip r:embed="rId3" cstate="screen"/>
                <a:srcRect/>
                <a:stretch>
                  <a:fillRect t="-28794" b="-28794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571822" y="1188720"/>
                <a:ext cx="2013058" cy="1892566"/>
              </a:xfrm>
              <a:prstGeom prst="rect">
                <a:avLst/>
              </a:prstGeom>
              <a:blipFill>
                <a:blip r:embed="rId4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Rectangle 17"/>
              <p:cNvSpPr/>
              <p:nvPr/>
            </p:nvSpPr>
            <p:spPr>
              <a:xfrm>
                <a:off x="-244" y="1188720"/>
                <a:ext cx="9144489" cy="774809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774704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774704"/>
                    </a:lnTo>
                    <a:cubicBezTo>
                      <a:pt x="6095964" y="580506"/>
                      <a:pt x="3047904" y="406853"/>
                      <a:pt x="0" y="7029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4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782404" y="1188720"/>
                <a:ext cx="2012950" cy="1892464"/>
              </a:xfrm>
              <a:prstGeom prst="rect">
                <a:avLst/>
              </a:prstGeom>
              <a:blipFill>
                <a:blip r:embed="rId5" cstate="screen"/>
                <a:srcRect/>
                <a:stretch>
                  <a:fillRect t="-46831" b="-1307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70"/>
            <p:cNvGrpSpPr>
              <a:grpSpLocks/>
            </p:cNvGrpSpPr>
            <p:nvPr/>
          </p:nvGrpSpPr>
          <p:grpSpPr bwMode="auto">
            <a:xfrm>
              <a:off x="0" y="3814916"/>
              <a:ext cx="9144000" cy="1892464"/>
              <a:chOff x="0" y="3814916"/>
              <a:chExt cx="9144000" cy="1892464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-244" y="3814814"/>
                <a:ext cx="9144489" cy="189256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100000">
                    <a:schemeClr val="bg1">
                      <a:alpha val="84000"/>
                    </a:schemeClr>
                  </a:gs>
                  <a:gs pos="75000">
                    <a:schemeClr val="bg1">
                      <a:alpha val="3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54000" dist="38100" dir="5400000" algn="t" rotWithShape="0">
                  <a:prstClr val="black">
                    <a:alpha val="3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56945" y="3814814"/>
                <a:ext cx="2013058" cy="1892566"/>
              </a:xfrm>
              <a:prstGeom prst="rect">
                <a:avLst/>
              </a:prstGeom>
              <a:blipFill>
                <a:blip r:embed="rId6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466863" y="3814814"/>
                <a:ext cx="2013058" cy="1892566"/>
              </a:xfrm>
              <a:prstGeom prst="rect">
                <a:avLst/>
              </a:prstGeom>
              <a:blipFill>
                <a:blip r:embed="rId7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676781" y="3814814"/>
                <a:ext cx="2013058" cy="1892566"/>
              </a:xfrm>
              <a:prstGeom prst="rect">
                <a:avLst/>
              </a:prstGeom>
              <a:blipFill>
                <a:blip r:embed="rId8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887383" y="3814916"/>
                <a:ext cx="2012950" cy="1892464"/>
              </a:xfrm>
              <a:prstGeom prst="rect">
                <a:avLst/>
              </a:prstGeom>
              <a:blipFill>
                <a:blip r:embed="rId9" cstate="screen"/>
                <a:srcRect/>
                <a:stretch>
                  <a:fillRect t="-3183" b="-3183"/>
                </a:stretch>
              </a:blip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17"/>
              <p:cNvSpPr/>
              <p:nvPr/>
            </p:nvSpPr>
            <p:spPr>
              <a:xfrm>
                <a:off x="-244" y="3814814"/>
                <a:ext cx="9144489" cy="774809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774704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774704"/>
                    </a:lnTo>
                    <a:cubicBezTo>
                      <a:pt x="6095964" y="580506"/>
                      <a:pt x="3047904" y="406853"/>
                      <a:pt x="0" y="7029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4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77"/>
            <p:cNvGrpSpPr>
              <a:grpSpLocks/>
            </p:cNvGrpSpPr>
            <p:nvPr/>
          </p:nvGrpSpPr>
          <p:grpSpPr bwMode="auto">
            <a:xfrm>
              <a:off x="-687669" y="3171350"/>
              <a:ext cx="10519338" cy="553400"/>
              <a:chOff x="176355" y="1442478"/>
              <a:chExt cx="7468357" cy="843522"/>
            </a:xfrm>
          </p:grpSpPr>
          <p:grpSp>
            <p:nvGrpSpPr>
              <p:cNvPr id="6" name="Group 78"/>
              <p:cNvGrpSpPr>
                <a:grpSpLocks/>
              </p:cNvGrpSpPr>
              <p:nvPr/>
            </p:nvGrpSpPr>
            <p:grpSpPr bwMode="auto">
              <a:xfrm>
                <a:off x="176355" y="1442478"/>
                <a:ext cx="7468357" cy="843522"/>
                <a:chOff x="176355" y="1442478"/>
                <a:chExt cx="7708013" cy="775260"/>
              </a:xfrm>
            </p:grpSpPr>
            <p:sp>
              <p:nvSpPr>
                <p:cNvPr id="81" name="Rounded Rectangle 80"/>
                <p:cNvSpPr/>
                <p:nvPr/>
              </p:nvSpPr>
              <p:spPr>
                <a:xfrm>
                  <a:off x="176355" y="1443089"/>
                  <a:ext cx="7708013" cy="774038"/>
                </a:xfrm>
                <a:prstGeom prst="roundRect">
                  <a:avLst>
                    <a:gd name="adj" fmla="val 12323"/>
                  </a:avLst>
                </a:prstGeom>
                <a:gradFill flip="none" rotWithShape="1">
                  <a:gsLst>
                    <a:gs pos="39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63500" algn="ctr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Wave 3"/>
                <p:cNvSpPr/>
                <p:nvPr/>
              </p:nvSpPr>
              <p:spPr>
                <a:xfrm>
                  <a:off x="176355" y="1443089"/>
                  <a:ext cx="7708013" cy="440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8013" h="440563">
                      <a:moveTo>
                        <a:pt x="95535" y="0"/>
                      </a:moveTo>
                      <a:lnTo>
                        <a:pt x="7612478" y="0"/>
                      </a:lnTo>
                      <a:cubicBezTo>
                        <a:pt x="7665241" y="0"/>
                        <a:pt x="7708013" y="42772"/>
                        <a:pt x="7708013" y="95535"/>
                      </a:cubicBezTo>
                      <a:lnTo>
                        <a:pt x="7708013" y="388375"/>
                      </a:lnTo>
                      <a:cubicBezTo>
                        <a:pt x="5138932" y="601522"/>
                        <a:pt x="2568786" y="77109"/>
                        <a:pt x="0" y="316741"/>
                      </a:cubicBezTo>
                      <a:lnTo>
                        <a:pt x="0" y="95535"/>
                      </a:lnTo>
                      <a:cubicBezTo>
                        <a:pt x="0" y="42772"/>
                        <a:pt x="42772" y="0"/>
                        <a:pt x="95535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>
                        <a:lumMod val="50000"/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56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4781" name="TextBox 79"/>
              <p:cNvSpPr txBox="1">
                <a:spLocks noChangeArrowheads="1"/>
              </p:cNvSpPr>
              <p:nvPr/>
            </p:nvSpPr>
            <p:spPr bwMode="auto">
              <a:xfrm>
                <a:off x="1270487" y="1447756"/>
                <a:ext cx="5280093" cy="797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GB" sz="2800">
                    <a:solidFill>
                      <a:prstClr val="white"/>
                    </a:solidFill>
                    <a:latin typeface="Arial Narrow" pitchFamily="34" charset="0"/>
                  </a:rPr>
                  <a:t>Wide range of products</a:t>
                </a:r>
              </a:p>
            </p:txBody>
          </p:sp>
        </p:grpSp>
      </p:grp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0" y="88876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Notre Digestion  </a:t>
            </a: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5410200" y="3276600"/>
            <a:ext cx="3733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FF0000"/>
                </a:solidFill>
                <a:latin typeface="Comic Sans MS" pitchFamily="66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881841"/>
            <a:ext cx="44799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/>
              <a:t>On estime également qu’un transit intestinal est correcte quand nous allons aux toilettes tout les 24 ou 48 heures,  entre 72heures et plus on commence à parler de transit intestinal perturbé. 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5" y="845906"/>
            <a:ext cx="4467225" cy="60120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316498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 hidden="1"/>
          <p:cNvGrpSpPr>
            <a:grpSpLocks/>
          </p:cNvGrpSpPr>
          <p:nvPr/>
        </p:nvGrpSpPr>
        <p:grpSpPr bwMode="auto">
          <a:xfrm>
            <a:off x="-687388" y="1189038"/>
            <a:ext cx="10518776" cy="4518025"/>
            <a:chOff x="-687669" y="1188720"/>
            <a:chExt cx="10519338" cy="4518660"/>
          </a:xfrm>
        </p:grpSpPr>
        <p:grpSp>
          <p:nvGrpSpPr>
            <p:cNvPr id="3" name="Group 54"/>
            <p:cNvGrpSpPr>
              <a:grpSpLocks/>
            </p:cNvGrpSpPr>
            <p:nvPr/>
          </p:nvGrpSpPr>
          <p:grpSpPr bwMode="auto">
            <a:xfrm>
              <a:off x="0" y="1188720"/>
              <a:ext cx="9144000" cy="1892464"/>
              <a:chOff x="0" y="1188720"/>
              <a:chExt cx="9144000" cy="1892464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-244" y="1188720"/>
                <a:ext cx="9144489" cy="189256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100000">
                    <a:schemeClr val="bg1">
                      <a:alpha val="84000"/>
                    </a:schemeClr>
                  </a:gs>
                  <a:gs pos="75000">
                    <a:schemeClr val="bg1">
                      <a:alpha val="3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54000" dist="38100" dir="5400000" algn="t" rotWithShape="0">
                  <a:prstClr val="black">
                    <a:alpha val="3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362480" y="1188720"/>
                <a:ext cx="2012950" cy="1892464"/>
              </a:xfrm>
              <a:prstGeom prst="rect">
                <a:avLst/>
              </a:prstGeom>
              <a:blipFill>
                <a:blip r:embed="rId3" cstate="screen"/>
                <a:srcRect/>
                <a:stretch>
                  <a:fillRect t="-28794" b="-28794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571822" y="1188720"/>
                <a:ext cx="2013058" cy="1892566"/>
              </a:xfrm>
              <a:prstGeom prst="rect">
                <a:avLst/>
              </a:prstGeom>
              <a:blipFill>
                <a:blip r:embed="rId4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Rectangle 17"/>
              <p:cNvSpPr/>
              <p:nvPr/>
            </p:nvSpPr>
            <p:spPr>
              <a:xfrm>
                <a:off x="-244" y="1188720"/>
                <a:ext cx="9144489" cy="774809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774704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774704"/>
                    </a:lnTo>
                    <a:cubicBezTo>
                      <a:pt x="6095964" y="580506"/>
                      <a:pt x="3047904" y="406853"/>
                      <a:pt x="0" y="7029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4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782404" y="1188720"/>
                <a:ext cx="2012950" cy="1892464"/>
              </a:xfrm>
              <a:prstGeom prst="rect">
                <a:avLst/>
              </a:prstGeom>
              <a:blipFill>
                <a:blip r:embed="rId5" cstate="screen"/>
                <a:srcRect/>
                <a:stretch>
                  <a:fillRect t="-46831" b="-1307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70"/>
            <p:cNvGrpSpPr>
              <a:grpSpLocks/>
            </p:cNvGrpSpPr>
            <p:nvPr/>
          </p:nvGrpSpPr>
          <p:grpSpPr bwMode="auto">
            <a:xfrm>
              <a:off x="0" y="3814916"/>
              <a:ext cx="9144000" cy="1892464"/>
              <a:chOff x="0" y="3814916"/>
              <a:chExt cx="9144000" cy="1892464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-244" y="3814814"/>
                <a:ext cx="9144489" cy="189256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29000">
                    <a:schemeClr val="bg1">
                      <a:lumMod val="95000"/>
                    </a:schemeClr>
                  </a:gs>
                  <a:gs pos="100000">
                    <a:schemeClr val="bg1">
                      <a:alpha val="84000"/>
                    </a:schemeClr>
                  </a:gs>
                  <a:gs pos="75000">
                    <a:schemeClr val="bg1">
                      <a:alpha val="3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254000" dist="38100" dir="5400000" algn="t" rotWithShape="0">
                  <a:prstClr val="black">
                    <a:alpha val="3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56945" y="3814814"/>
                <a:ext cx="2013058" cy="1892566"/>
              </a:xfrm>
              <a:prstGeom prst="rect">
                <a:avLst/>
              </a:prstGeom>
              <a:blipFill>
                <a:blip r:embed="rId6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466863" y="3814814"/>
                <a:ext cx="2013058" cy="1892566"/>
              </a:xfrm>
              <a:prstGeom prst="rect">
                <a:avLst/>
              </a:prstGeom>
              <a:blipFill>
                <a:blip r:embed="rId7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676781" y="3814814"/>
                <a:ext cx="2013058" cy="1892566"/>
              </a:xfrm>
              <a:prstGeom prst="rect">
                <a:avLst/>
              </a:prstGeom>
              <a:blipFill>
                <a:blip r:embed="rId8" cstate="screen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887383" y="3814916"/>
                <a:ext cx="2012950" cy="1892464"/>
              </a:xfrm>
              <a:prstGeom prst="rect">
                <a:avLst/>
              </a:prstGeom>
              <a:blipFill>
                <a:blip r:embed="rId9" cstate="screen"/>
                <a:srcRect/>
                <a:stretch>
                  <a:fillRect t="-3183" b="-3183"/>
                </a:stretch>
              </a:blip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17"/>
              <p:cNvSpPr/>
              <p:nvPr/>
            </p:nvSpPr>
            <p:spPr>
              <a:xfrm>
                <a:off x="-244" y="3814814"/>
                <a:ext cx="9144489" cy="774809"/>
              </a:xfrm>
              <a:custGeom>
                <a:avLst/>
                <a:gdLst/>
                <a:ahLst/>
                <a:cxnLst/>
                <a:rect l="l" t="t" r="r" b="b"/>
                <a:pathLst>
                  <a:path w="9144000" h="774704">
                    <a:moveTo>
                      <a:pt x="0" y="0"/>
                    </a:moveTo>
                    <a:lnTo>
                      <a:pt x="9144000" y="0"/>
                    </a:lnTo>
                    <a:lnTo>
                      <a:pt x="9144000" y="774704"/>
                    </a:lnTo>
                    <a:cubicBezTo>
                      <a:pt x="6095964" y="580506"/>
                      <a:pt x="3047904" y="406853"/>
                      <a:pt x="0" y="7029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4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77"/>
            <p:cNvGrpSpPr>
              <a:grpSpLocks/>
            </p:cNvGrpSpPr>
            <p:nvPr/>
          </p:nvGrpSpPr>
          <p:grpSpPr bwMode="auto">
            <a:xfrm>
              <a:off x="-687669" y="3171350"/>
              <a:ext cx="10519338" cy="553400"/>
              <a:chOff x="176355" y="1442478"/>
              <a:chExt cx="7468357" cy="843522"/>
            </a:xfrm>
          </p:grpSpPr>
          <p:grpSp>
            <p:nvGrpSpPr>
              <p:cNvPr id="6" name="Group 78"/>
              <p:cNvGrpSpPr>
                <a:grpSpLocks/>
              </p:cNvGrpSpPr>
              <p:nvPr/>
            </p:nvGrpSpPr>
            <p:grpSpPr bwMode="auto">
              <a:xfrm>
                <a:off x="176355" y="1442478"/>
                <a:ext cx="7468357" cy="843522"/>
                <a:chOff x="176355" y="1442478"/>
                <a:chExt cx="7708013" cy="775260"/>
              </a:xfrm>
            </p:grpSpPr>
            <p:sp>
              <p:nvSpPr>
                <p:cNvPr id="81" name="Rounded Rectangle 80"/>
                <p:cNvSpPr/>
                <p:nvPr/>
              </p:nvSpPr>
              <p:spPr>
                <a:xfrm>
                  <a:off x="176355" y="1443089"/>
                  <a:ext cx="7708013" cy="774038"/>
                </a:xfrm>
                <a:prstGeom prst="roundRect">
                  <a:avLst>
                    <a:gd name="adj" fmla="val 12323"/>
                  </a:avLst>
                </a:prstGeom>
                <a:gradFill flip="none" rotWithShape="1">
                  <a:gsLst>
                    <a:gs pos="39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63500" algn="ctr" rotWithShape="0">
                    <a:prstClr val="black">
                      <a:alpha val="4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Wave 3"/>
                <p:cNvSpPr/>
                <p:nvPr/>
              </p:nvSpPr>
              <p:spPr>
                <a:xfrm>
                  <a:off x="176355" y="1443089"/>
                  <a:ext cx="7708013" cy="440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8013" h="440563">
                      <a:moveTo>
                        <a:pt x="95535" y="0"/>
                      </a:moveTo>
                      <a:lnTo>
                        <a:pt x="7612478" y="0"/>
                      </a:lnTo>
                      <a:cubicBezTo>
                        <a:pt x="7665241" y="0"/>
                        <a:pt x="7708013" y="42772"/>
                        <a:pt x="7708013" y="95535"/>
                      </a:cubicBezTo>
                      <a:lnTo>
                        <a:pt x="7708013" y="388375"/>
                      </a:lnTo>
                      <a:cubicBezTo>
                        <a:pt x="5138932" y="601522"/>
                        <a:pt x="2568786" y="77109"/>
                        <a:pt x="0" y="316741"/>
                      </a:cubicBezTo>
                      <a:lnTo>
                        <a:pt x="0" y="95535"/>
                      </a:lnTo>
                      <a:cubicBezTo>
                        <a:pt x="0" y="42772"/>
                        <a:pt x="42772" y="0"/>
                        <a:pt x="95535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>
                        <a:lumMod val="50000"/>
                        <a:alpha val="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56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4781" name="TextBox 79"/>
              <p:cNvSpPr txBox="1">
                <a:spLocks noChangeArrowheads="1"/>
              </p:cNvSpPr>
              <p:nvPr/>
            </p:nvSpPr>
            <p:spPr bwMode="auto">
              <a:xfrm>
                <a:off x="1270487" y="1447756"/>
                <a:ext cx="5280093" cy="797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r>
                  <a:rPr lang="en-GB" sz="2800">
                    <a:solidFill>
                      <a:prstClr val="white"/>
                    </a:solidFill>
                    <a:latin typeface="Arial Narrow" pitchFamily="34" charset="0"/>
                  </a:rPr>
                  <a:t>Wide range of products</a:t>
                </a:r>
              </a:p>
            </p:txBody>
          </p:sp>
        </p:grpSp>
      </p:grp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69441"/>
            <a:ext cx="9143999" cy="6088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14281" y="0"/>
            <a:ext cx="8929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fr-FR" sz="4400" b="1" dirty="0">
                <a:solidFill>
                  <a:prstClr val="white"/>
                </a:solidFill>
              </a:rPr>
              <a:t>Nettoyer le colon </a:t>
            </a:r>
          </a:p>
        </p:txBody>
      </p:sp>
    </p:spTree>
    <p:extLst>
      <p:ext uri="{BB962C8B-B14F-4D97-AF65-F5344CB8AC3E}">
        <p14:creationId xmlns="" xmlns:p14="http://schemas.microsoft.com/office/powerpoint/2010/main" val="7612686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 descr="Découvrez les émonctoires, porte de sortie des toxin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1748" name="AutoShape 4" descr="Découvrez les émonctoires, porte de sortie des toxin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1750" name="Picture 6" descr="Découvrez les émonctoires, porte de sortie des toxines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770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L'importance d'évacuer ses émonctoires - Au Bonheur des Plant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04873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layer.slideplayer.fr/74/12490478/slides/slide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84" y="-457200"/>
            <a:ext cx="9753600" cy="731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HEALTH SCHOOL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 smtClean="0"/>
              <a:t>THE VALUE OF MONEY IS WHAT IT ACHIEVES       </a:t>
            </a:r>
          </a:p>
          <a:p>
            <a:pPr>
              <a:buNone/>
            </a:pPr>
            <a:endParaRPr lang="fr-FR" dirty="0"/>
          </a:p>
          <a:p>
            <a:pPr>
              <a:buNone/>
            </a:pPr>
            <a:r>
              <a:rPr lang="fr-FR" dirty="0" smtClean="0"/>
              <a:t>                 FOR YOU TO KEEP YOU SAFE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player.slideplayer.fr/74/12490478/slides/slide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46" y="0"/>
            <a:ext cx="935834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player.slideplayer.fr/74/12490478/slides/slide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143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Anatomie - Corps humain - Vintage - Affiche scolaire double face d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xo divers pour les 1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32" y="285728"/>
            <a:ext cx="6527640" cy="6572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5e - La circulation sangu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eau lymphatique | Lymphatique, Ganglions lymphatiques et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3357554" cy="6858000"/>
          </a:xfrm>
          <a:prstGeom prst="rect">
            <a:avLst/>
          </a:prstGeom>
          <a:noFill/>
        </p:spPr>
      </p:pic>
      <p:pic>
        <p:nvPicPr>
          <p:cNvPr id="1028" name="Picture 4" descr="(via Pixelmator) Circulation lymphatique et sanguine. - bio.m2osw.c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0"/>
            <a:ext cx="507206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omment avoir une alimentation équilibrée?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476750" cy="6858000"/>
          </a:xfrm>
          <a:prstGeom prst="rect">
            <a:avLst/>
          </a:prstGeom>
          <a:noFill/>
        </p:spPr>
      </p:pic>
      <p:pic>
        <p:nvPicPr>
          <p:cNvPr id="35844" name="Picture 4" descr="Dossier 16 FICHES sur l’ALIMENTATION, l’équilibre alimentaire, petit déjeuner, fruits et légumes | BLOG GS CP CE1 CE2 de Monsieur Mathieu ND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0"/>
            <a:ext cx="465772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La pyramide alimentai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0"/>
            <a:ext cx="8072494" cy="67341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La réduction des émissions de gaz à effet de serre dans l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engrais et pollut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www.immunooncology.be/servlet/servlet.FileDownload?file=00P1o00001Dpq5DEA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286375" cy="6858000"/>
          </a:xfrm>
          <a:prstGeom prst="rect">
            <a:avLst/>
          </a:prstGeom>
          <a:noFill/>
        </p:spPr>
      </p:pic>
      <p:pic>
        <p:nvPicPr>
          <p:cNvPr id="16388" name="Picture 4" descr="https://www.immunooncology.be/servlet/servlet.FileDownload?file=00P1o00001DqHjXEAV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1563619"/>
            <a:ext cx="3857620" cy="52943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_04_11___Pesticides,_quelles_conséquences_sur_notre_santé.3gp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86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L'effet des pesticides sur la santé - ppt télécharg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Pesticides : la santé des consommateurs en danger | FN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500562" cy="6858000"/>
          </a:xfrm>
          <a:prstGeom prst="rect">
            <a:avLst/>
          </a:prstGeom>
          <a:noFill/>
        </p:spPr>
      </p:pic>
      <p:pic>
        <p:nvPicPr>
          <p:cNvPr id="40964" name="Picture 4" descr="A vos agendas ! Conférence Pesticides &amp; Santé - LE BOUCHE A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Pesticides : les dangers pour la santé et l'environnement - Bioaddic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05080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RÃ©sultat de recherche d'images pour &quot;ne creusez pas la tombe avec vos dent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2684" cy="6858000"/>
          </a:xfrm>
          <a:prstGeom prst="rect">
            <a:avLst/>
          </a:prstGeom>
          <a:noFill/>
        </p:spPr>
      </p:pic>
      <p:pic>
        <p:nvPicPr>
          <p:cNvPr id="59396" name="Picture 4" descr="RÃ©sultat de recherche d'images pour &quot;ne creusez pas la tombe avec vos dents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060396" cy="6715148"/>
          </a:xfrm>
          <a:prstGeom prst="rect">
            <a:avLst/>
          </a:prstGeom>
          <a:noFill/>
        </p:spPr>
      </p:pic>
      <p:pic>
        <p:nvPicPr>
          <p:cNvPr id="59398" name="Picture 6" descr="RÃ©sultat de recherche d'images pour &quot;ne creusez pas la tombe avec vos dents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857412"/>
            <a:ext cx="9286908" cy="10144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357167"/>
            <a:ext cx="7772400" cy="3243284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dirty="0" smtClean="0"/>
              <a:t>SI VOUS SAUREZ LE DANGER DES DECHETS ET TOXINES VOUS VOUS EN DEBARRASSEREZ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SI VOUS SAUREZ L’IDEALE DU BIEN-ETRE  VOUS VOUS DEPENSEREZ POUR UNE BONNE SANTE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6" descr="Image associÃ©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RÃ©sultat de recherche d'images pour &quot;aloe vera de forever et la sante digestiv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2772" name="Picture 4" descr="RÃ©sultat de recherche d'images pour &quot;aloe vera de forever et la sante digestive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2774" name="AutoShape 6" descr="RÃ©sultat de recherche d'images pour &quot;aloe vera de forever et la sante digestiv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2776" name="AutoShape 8" descr="RÃ©sultat de recherche d'images pour &quot;aloe vera de forever et la sante digestiv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2778" name="AutoShape 10" descr="RÃ©sultat de recherche d'images pour &quot;aloe vera de forever et la sante digestiv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2780" name="Picture 12" descr="RÃ©sultat de recherche d'images pour &quot;comment amÃ©liorer sa digestion avec flp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7" y="652088"/>
            <a:ext cx="7715305" cy="57948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'Aloé_Véra_et_les_témoignages_de_Médecins_avec_Club_Santé_Aloès(144p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5720" y="357166"/>
            <a:ext cx="8143932" cy="6000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2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      </a:t>
            </a:r>
            <a:endParaRPr lang="fr-FR" dirty="0"/>
          </a:p>
        </p:txBody>
      </p:sp>
      <p:pic>
        <p:nvPicPr>
          <p:cNvPr id="7170" name="Picture 2" descr="G:\photo FLP\IMG-20170305-WA003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" name="Imag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0"/>
            <a:ext cx="864399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77175" y="3028803"/>
            <a:ext cx="1847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endParaRPr lang="en-US" dirty="0">
              <a:solidFill>
                <a:prstClr val="black"/>
              </a:solidFill>
              <a:latin typeface="Arial Narrow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F5AE7E49-7E94-46B3-B815-DAABE0F1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8326"/>
            <a:ext cx="9144000" cy="1669674"/>
          </a:xfrm>
          <a:prstGeom prst="rect">
            <a:avLst/>
          </a:prstGeom>
        </p:spPr>
      </p:pic>
      <p:sp>
        <p:nvSpPr>
          <p:cNvPr id="9" name="TextBox 39">
            <a:extLst>
              <a:ext uri="{FF2B5EF4-FFF2-40B4-BE49-F238E27FC236}">
                <a16:creationId xmlns="" xmlns:a16="http://schemas.microsoft.com/office/drawing/2014/main" id="{491CF23A-27FE-4B63-B5F6-A4C9C9512B9E}"/>
              </a:ext>
            </a:extLst>
          </p:cNvPr>
          <p:cNvSpPr txBox="1"/>
          <p:nvPr/>
        </p:nvSpPr>
        <p:spPr>
          <a:xfrm>
            <a:off x="2964024" y="1066126"/>
            <a:ext cx="6179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 Que ta nourriture soit ton médicament et que ton médicament soit dans ta nourriture » Hippocrate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3C2B2D3B-DE5E-40E3-AA46-058F983AB7E4}"/>
              </a:ext>
            </a:extLst>
          </p:cNvPr>
          <p:cNvSpPr txBox="1">
            <a:spLocks/>
          </p:cNvSpPr>
          <p:nvPr/>
        </p:nvSpPr>
        <p:spPr>
          <a:xfrm>
            <a:off x="0" y="3643315"/>
            <a:ext cx="3145092" cy="1134874"/>
          </a:xfrm>
          <a:prstGeom prst="rect">
            <a:avLst/>
          </a:prstGeom>
        </p:spPr>
        <p:txBody>
          <a:bodyPr>
            <a:noAutofit/>
          </a:bodyPr>
          <a:lstStyle/>
          <a:p>
            <a:pPr marL="257175" indent="-257175" algn="ctr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257175" indent="-257175" algn="ctr">
              <a:spcBef>
                <a:spcPct val="20000"/>
              </a:spcBef>
              <a:defRPr/>
            </a:pP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31">
            <a:extLst>
              <a:ext uri="{FF2B5EF4-FFF2-40B4-BE49-F238E27FC236}">
                <a16:creationId xmlns="" xmlns:a16="http://schemas.microsoft.com/office/drawing/2014/main" id="{FFB14E79-DAA5-4718-826D-F9ECD22184EC}"/>
              </a:ext>
            </a:extLst>
          </p:cNvPr>
          <p:cNvSpPr txBox="1"/>
          <p:nvPr/>
        </p:nvSpPr>
        <p:spPr>
          <a:xfrm>
            <a:off x="0" y="17768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Produits </a:t>
            </a:r>
            <a:r>
              <a:rPr lang="fr-FR" sz="3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Forever</a:t>
            </a:r>
            <a:r>
              <a:rPr lang="fr-F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Living Pour Homme 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5989502D-A33B-4034-A12B-58D7FF91C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8662"/>
            <a:ext cx="2964024" cy="16693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="" xmlns:a16="http://schemas.microsoft.com/office/drawing/2014/main" id="{5989502D-A33B-4034-A12B-58D7FF91C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638"/>
            <a:ext cx="2964024" cy="2395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42439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                   </a:t>
            </a:r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152400"/>
            <a:ext cx="92964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    </a:t>
            </a:r>
            <a:endParaRPr lang="fr-FR" dirty="0"/>
          </a:p>
        </p:txBody>
      </p:sp>
      <p:pic>
        <p:nvPicPr>
          <p:cNvPr id="11266" name="Picture 2" descr="G:\photo FLP\FB_IMG_1490028642490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96331" y="352697"/>
            <a:ext cx="4351338" cy="5824266"/>
          </a:xfrm>
          <a:prstGeom prst="rect">
            <a:avLst/>
          </a:prstGeom>
          <a:noFill/>
        </p:spPr>
      </p:pic>
      <p:pic>
        <p:nvPicPr>
          <p:cNvPr id="11267" name="Picture 3" descr="G:\photo FLP\FB_IMG_149002864249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5828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6748A8B2-8F18-4864-ABC0-430F2B127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87411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FAB Forever Active Boost™ Energy Drin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023707" cy="6858000"/>
          </a:xfrm>
          <a:prstGeom prst="rect">
            <a:avLst/>
          </a:prstGeom>
          <a:noFill/>
        </p:spPr>
      </p:pic>
      <p:pic>
        <p:nvPicPr>
          <p:cNvPr id="1028" name="Picture 4" descr="FAB FOREVER ACTIVE BOOST – Aloe Vera et santé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55779" cy="6858000"/>
          </a:xfrm>
          <a:prstGeom prst="rect">
            <a:avLst/>
          </a:prstGeom>
          <a:noFill/>
        </p:spPr>
      </p:pic>
      <p:pic>
        <p:nvPicPr>
          <p:cNvPr id="1030" name="Picture 6" descr="FAB FOREVER ACTIVE BOOST - Aloe Bien-être Beauté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32" name="AutoShape 8" descr="FOREVER ACTIVE BOOST - Ghanadvertiser.com- computers | phon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" name="AutoShape 10" descr="FOREVER ACTIVE BOOST - Ghanadvertiser.com- computers | phon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6" name="AutoShape 12" descr="FOREVER ACTIVE BOOST - Ghanadvertiser.com- computers | phone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8" name="Picture 14" descr="FAB Forever Active Boost™ Energy Drink It's time for a boost! FAB ...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pic>
        <p:nvPicPr>
          <p:cNvPr id="1040" name="Picture 16" descr="ALOE VERA Beauty Health - Forever Living Products: Active ...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5577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764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fr-FR" dirty="0" smtClean="0"/>
              <a:t>vous voulez bruler vos calories en trop? retrouver votre </a:t>
            </a:r>
            <a:r>
              <a:rPr lang="fr-FR" dirty="0" err="1" smtClean="0"/>
              <a:t>silouette</a:t>
            </a:r>
            <a:r>
              <a:rPr lang="fr-FR" dirty="0" smtClean="0"/>
              <a:t> et vous sentir en pleine forme?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4876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4876800" y="1676400"/>
            <a:ext cx="4267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5257800"/>
          </a:xfrm>
        </p:spPr>
        <p:txBody>
          <a:bodyPr/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Je_vide_mon_colon_de_9_kgs_de_dechets__Nettoyer_son_colon(144p).3gp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0034" y="285728"/>
            <a:ext cx="8215370" cy="6429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6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AutoShape 2" descr="RÃ©sultat de recherche d'images pour &quot;forever et gestion du poid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2230" name="AutoShape 6" descr="RÃ©sultat de recherche d'images pour &quot;forever et gestion du poid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2232" name="AutoShape 8" descr="RÃ©sultat de recherche d'images pour &quot;forever et gestion du poid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2234" name="AutoShape 10" descr="RÃ©sultat de recherche d'images pour &quot;forever et gestion du poid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2236" name="AutoShape 12" descr="RÃ©sultat de recherche d'images pour &quot;forever et gestion du poid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2238" name="Picture 14" descr="RÃ©sultat de recherche d'images pour &quot;forever et gestion du poid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858280" cy="6715148"/>
          </a:xfrm>
          <a:prstGeom prst="rect">
            <a:avLst/>
          </a:prstGeom>
          <a:noFill/>
        </p:spPr>
      </p:pic>
      <p:pic>
        <p:nvPicPr>
          <p:cNvPr id="52240" name="Picture 16" descr="RÃ©sultat de recherche d'images pour &quot;forever et gestion du poids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0"/>
            <a:ext cx="8643998" cy="6858000"/>
          </a:xfrm>
          <a:prstGeom prst="rect">
            <a:avLst/>
          </a:prstGeom>
          <a:noFill/>
        </p:spPr>
      </p:pic>
      <p:pic>
        <p:nvPicPr>
          <p:cNvPr id="52242" name="Picture 18" descr="RÃ©sultat de recherche d'images pour &quot;forever et gestion du poids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6935" y="0"/>
            <a:ext cx="9017065" cy="6858000"/>
          </a:xfrm>
          <a:prstGeom prst="rect">
            <a:avLst/>
          </a:prstGeom>
          <a:noFill/>
        </p:spPr>
      </p:pic>
      <p:pic>
        <p:nvPicPr>
          <p:cNvPr id="52244" name="Picture 20" descr="RÃ©sultat de recherche d'images pour &quot;forever et gestion du poids&quot;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0"/>
            <a:ext cx="8643966" cy="6858000"/>
          </a:xfrm>
          <a:prstGeom prst="rect">
            <a:avLst/>
          </a:prstGeom>
          <a:noFill/>
        </p:spPr>
      </p:pic>
      <p:pic>
        <p:nvPicPr>
          <p:cNvPr id="52246" name="Picture 22" descr="Image associÃ©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2338" y="-44245"/>
            <a:ext cx="8429684" cy="6858000"/>
          </a:xfrm>
          <a:prstGeom prst="rect">
            <a:avLst/>
          </a:prstGeom>
          <a:noFill/>
        </p:spPr>
      </p:pic>
      <p:pic>
        <p:nvPicPr>
          <p:cNvPr id="52248" name="Picture 24" descr="Image associÃ©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4282" y="0"/>
            <a:ext cx="8929718" cy="6858000"/>
          </a:xfrm>
          <a:prstGeom prst="rect">
            <a:avLst/>
          </a:prstGeom>
          <a:noFill/>
        </p:spPr>
      </p:pic>
      <p:pic>
        <p:nvPicPr>
          <p:cNvPr id="52250" name="Picture 26" descr="Image associÃ©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9144000" cy="65484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42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white"/>
                </a:solidFill>
              </a:rPr>
              <a:t>Circulation du Sang </a:t>
            </a:r>
          </a:p>
        </p:txBody>
      </p:sp>
      <p:pic>
        <p:nvPicPr>
          <p:cNvPr id="6" name="Picture 2" descr="Nutritionals Group_r1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857717"/>
            <a:ext cx="9144000" cy="600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3" name="Picture 1" descr="C:\Users\User\Pictures\x298641_267779606576283_1651568607_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3786190"/>
            <a:ext cx="4143372" cy="30718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28316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2799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white"/>
                </a:solidFill>
              </a:rPr>
              <a:t>Les spécifiques : Cœur (système cardio-vasculaire)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32"/>
            <a:ext cx="6000768" cy="6000768"/>
          </a:xfrm>
          <a:prstGeom prst="rect">
            <a:avLst/>
          </a:prstGeom>
        </p:spPr>
      </p:pic>
      <p:pic>
        <p:nvPicPr>
          <p:cNvPr id="7" name="Image 6" descr="zDiseasesOfDigestiveSystem.jpg">
            <a:extLst>
              <a:ext uri="{FF2B5EF4-FFF2-40B4-BE49-F238E27FC236}">
                <a16:creationId xmlns="" xmlns:a16="http://schemas.microsoft.com/office/drawing/2014/main" id="{0E2E197D-6CF2-4A8E-90BB-13696B35F1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0768" y="2319130"/>
            <a:ext cx="3143232" cy="45388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05732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77175" y="3028803"/>
            <a:ext cx="1847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endParaRPr lang="en-US" dirty="0">
              <a:solidFill>
                <a:prstClr val="black"/>
              </a:solidFill>
              <a:latin typeface="Arial Narrow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0BDB35FE-D82E-479A-B651-BA11A88A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824"/>
            <a:ext cx="4446660" cy="592517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6272AB5D-C727-4D08-A12F-5D13BAF74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907" y="4174435"/>
            <a:ext cx="4608093" cy="261399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F567D044-A484-48B3-B792-C72FB5B9F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84" y="898206"/>
            <a:ext cx="4608092" cy="32808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B8308F2-CF52-40BE-8A24-54D70CCB557F}"/>
              </a:ext>
            </a:extLst>
          </p:cNvPr>
          <p:cNvSpPr/>
          <p:nvPr/>
        </p:nvSpPr>
        <p:spPr>
          <a:xfrm>
            <a:off x="0" y="22799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white"/>
                </a:solidFill>
              </a:rPr>
              <a:t>Les spécifiques : Cœur (système cardio-vasculaire) </a:t>
            </a:r>
          </a:p>
        </p:txBody>
      </p:sp>
    </p:spTree>
    <p:extLst>
      <p:ext uri="{BB962C8B-B14F-4D97-AF65-F5344CB8AC3E}">
        <p14:creationId xmlns="" xmlns:p14="http://schemas.microsoft.com/office/powerpoint/2010/main" val="14215506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9" name="Picture 29" descr="Corp Plaza - no boat new eag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0"/>
            <a:ext cx="6324600" cy="3036888"/>
          </a:xfrm>
          <a:prstGeom prst="rect">
            <a:avLst/>
          </a:prstGeom>
          <a:noFill/>
        </p:spPr>
      </p:pic>
      <p:pic>
        <p:nvPicPr>
          <p:cNvPr id="5147" name="Picture 27" descr="BldgwithEagle 1  (4-07) m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4629150"/>
            <a:ext cx="3505200" cy="2228850"/>
          </a:xfrm>
          <a:prstGeom prst="rect">
            <a:avLst/>
          </a:prstGeom>
          <a:noFill/>
        </p:spPr>
      </p:pic>
      <p:pic>
        <p:nvPicPr>
          <p:cNvPr id="5143" name="Picture 23" descr="rexmaugha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3048000" cy="2971800"/>
          </a:xfrm>
          <a:prstGeom prst="rect">
            <a:avLst/>
          </a:prstGeom>
          <a:noFill/>
        </p:spPr>
      </p:pic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2971800"/>
            <a:ext cx="9144000" cy="1676400"/>
          </a:xfrm>
          <a:prstGeom prst="rect">
            <a:avLst/>
          </a:prstGeom>
          <a:solidFill>
            <a:srgbClr val="468EC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0" y="3071810"/>
            <a:ext cx="9144000" cy="1384984"/>
          </a:xfrm>
          <a:prstGeom prst="rect">
            <a:avLst/>
          </a:prstGeom>
          <a:solidFill>
            <a:srgbClr val="468ECA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1431" tIns="45715" rIns="91431" bIns="45715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 domaine d'activité…                                                                 Le BIEN ETRE, aussi bien physique et physiologique que financier. 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071802" y="0"/>
            <a:ext cx="6072198" cy="1015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31" tIns="45715" rIns="91431" bIns="45715" anchor="ctr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société </a:t>
            </a:r>
            <a:r>
              <a:rPr lang="fr-F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Forever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Living </a:t>
            </a:r>
            <a:r>
              <a:rPr lang="fr-F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Products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à aujourd'hui 41 ans. Elle a été créée par Rex </a:t>
            </a:r>
            <a:r>
              <a:rPr lang="fr-F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Maughan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 13 mai 1978. Son siège se trouve à </a:t>
            </a:r>
            <a:r>
              <a:rPr lang="fr-FR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phoenix</a:t>
            </a:r>
            <a:r>
              <a:rPr lang="fr-F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Arizona aux USA.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0" y="2571744"/>
            <a:ext cx="3000364" cy="33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31" tIns="45715" rIns="91431" bIns="45715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Rex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Maughan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Founder &amp; CEO</a:t>
            </a:r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0" y="2971800"/>
            <a:ext cx="914400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V="1">
            <a:off x="3048000" y="0"/>
            <a:ext cx="0" cy="2971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pic>
        <p:nvPicPr>
          <p:cNvPr id="5145" name="Picture 25" descr="boardroo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4648200"/>
            <a:ext cx="2514600" cy="2243138"/>
          </a:xfrm>
          <a:prstGeom prst="rect">
            <a:avLst/>
          </a:prstGeom>
          <a:noFill/>
        </p:spPr>
      </p:pic>
      <p:pic>
        <p:nvPicPr>
          <p:cNvPr id="5146" name="Picture 26" descr="exec-hallofflag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651375"/>
            <a:ext cx="3276600" cy="2206625"/>
          </a:xfrm>
          <a:prstGeom prst="rect">
            <a:avLst/>
          </a:prstGeom>
          <a:noFill/>
        </p:spPr>
      </p:pic>
      <p:sp>
        <p:nvSpPr>
          <p:cNvPr id="5148" name="Line 28"/>
          <p:cNvSpPr>
            <a:spLocks noChangeShapeType="1"/>
          </p:cNvSpPr>
          <p:nvPr/>
        </p:nvSpPr>
        <p:spPr bwMode="auto">
          <a:xfrm>
            <a:off x="0" y="4648200"/>
            <a:ext cx="914400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5152" name="Line 32"/>
          <p:cNvSpPr>
            <a:spLocks noChangeShapeType="1"/>
          </p:cNvSpPr>
          <p:nvPr/>
        </p:nvSpPr>
        <p:spPr bwMode="auto">
          <a:xfrm flipV="1">
            <a:off x="6629400" y="4648200"/>
            <a:ext cx="0" cy="2209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5153" name="Line 33"/>
          <p:cNvSpPr>
            <a:spLocks noChangeShapeType="1"/>
          </p:cNvSpPr>
          <p:nvPr/>
        </p:nvSpPr>
        <p:spPr bwMode="auto">
          <a:xfrm flipV="1">
            <a:off x="3276600" y="4648200"/>
            <a:ext cx="0" cy="22098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77175" y="3028803"/>
            <a:ext cx="1847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endParaRPr lang="en-US" dirty="0">
              <a:solidFill>
                <a:prstClr val="black"/>
              </a:solidFill>
              <a:latin typeface="Arial Narrow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F43AF78-2BA2-4D0E-B5DC-06815218A98D}"/>
              </a:ext>
            </a:extLst>
          </p:cNvPr>
          <p:cNvSpPr/>
          <p:nvPr/>
        </p:nvSpPr>
        <p:spPr>
          <a:xfrm>
            <a:off x="0" y="227994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white"/>
                </a:solidFill>
              </a:rPr>
              <a:t>Les spécifiques : Cœur (système cardio-vasculaire)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D268034C-1BA7-40B5-B2D6-9566447F0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591"/>
            <a:ext cx="9144000" cy="52109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0B3F44F-B3D2-4B89-8548-E61201B14E23}"/>
              </a:ext>
            </a:extLst>
          </p:cNvPr>
          <p:cNvSpPr/>
          <p:nvPr/>
        </p:nvSpPr>
        <p:spPr>
          <a:xfrm>
            <a:off x="0" y="6088559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i="1" dirty="0">
                <a:solidFill>
                  <a:srgbClr val="FF9900"/>
                </a:solidFill>
                <a:latin typeface="Helvetica Neue"/>
              </a:rPr>
              <a:t>Argi+ réduit la sensation de fatigue et favorise un métabolisme énergétique normal, pendant et après un effort </a:t>
            </a:r>
            <a:r>
              <a:rPr lang="fr-FR" sz="2400" b="1" i="1" dirty="0">
                <a:solidFill>
                  <a:srgbClr val="FF9900"/>
                </a:solidFill>
                <a:latin typeface="Helvetica Neue"/>
              </a:rPr>
              <a:t>extrême</a:t>
            </a:r>
            <a:r>
              <a:rPr lang="fr-FR" sz="2000" b="1" i="1" dirty="0">
                <a:solidFill>
                  <a:srgbClr val="FF9900"/>
                </a:solidFill>
                <a:latin typeface="Helvetica Neue"/>
              </a:rPr>
              <a:t>.</a:t>
            </a:r>
            <a:endParaRPr lang="fr-FR" sz="2000" b="1" i="1" dirty="0">
              <a:solidFill>
                <a:srgbClr val="474747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75125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42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white"/>
                </a:solidFill>
              </a:rPr>
              <a:t>Circulation du Sang </a:t>
            </a:r>
            <a:r>
              <a:rPr lang="fr-FR" sz="2800" b="1" dirty="0" smtClean="0">
                <a:solidFill>
                  <a:prstClr val="white"/>
                </a:solidFill>
              </a:rPr>
              <a:t>et Sexualité </a:t>
            </a:r>
            <a:endParaRPr lang="fr-FR" sz="2800" b="1" dirty="0">
              <a:solidFill>
                <a:prstClr val="white"/>
              </a:solidFill>
            </a:endParaRPr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872675"/>
            <a:ext cx="5897217" cy="5897217"/>
          </a:xfrm>
          <a:prstGeom prst="rect">
            <a:avLst/>
          </a:prstGeom>
          <a:noFill/>
        </p:spPr>
      </p:pic>
      <p:pic>
        <p:nvPicPr>
          <p:cNvPr id="7" name="Picture 1">
            <a:extLst>
              <a:ext uri="{FF2B5EF4-FFF2-40B4-BE49-F238E27FC236}">
                <a16:creationId xmlns="" xmlns:a16="http://schemas.microsoft.com/office/drawing/2014/main" id="{964ECF55-D53D-4736-8E4E-55C6332A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97216" y="3803374"/>
            <a:ext cx="3127511" cy="2966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673669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42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white"/>
                </a:solidFill>
              </a:rPr>
              <a:t>Circulation du Sang (Sexualité) </a:t>
            </a:r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48139"/>
            <a:ext cx="5830957" cy="8207255"/>
          </a:xfrm>
          <a:prstGeom prst="rect">
            <a:avLst/>
          </a:prstGeom>
          <a:noFill/>
        </p:spPr>
      </p:pic>
      <p:pic>
        <p:nvPicPr>
          <p:cNvPr id="4" name="Picture 1">
            <a:extLst>
              <a:ext uri="{FF2B5EF4-FFF2-40B4-BE49-F238E27FC236}">
                <a16:creationId xmlns="" xmlns:a16="http://schemas.microsoft.com/office/drawing/2014/main" id="{476F073E-6B7A-4207-8CFB-277611D6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30957" y="3790120"/>
            <a:ext cx="3313043" cy="3067879"/>
          </a:xfrm>
          <a:prstGeom prst="rect">
            <a:avLst/>
          </a:prstGeom>
          <a:noFill/>
        </p:spPr>
      </p:pic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A19A8E9F-16F9-43DE-8422-C5A77892B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7" y="848139"/>
            <a:ext cx="3313043" cy="28313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471736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3" name="FOREVER_GINGKO_Plus(144p).3gp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913721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42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white"/>
                </a:solidFill>
              </a:rPr>
              <a:t>Sexualité </a:t>
            </a:r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757146"/>
            <a:ext cx="6095999" cy="6100853"/>
          </a:xfrm>
          <a:prstGeom prst="rect">
            <a:avLst/>
          </a:prstGeom>
          <a:noFill/>
        </p:spPr>
      </p:pic>
      <p:pic>
        <p:nvPicPr>
          <p:cNvPr id="4" name="Picture 1">
            <a:extLst>
              <a:ext uri="{FF2B5EF4-FFF2-40B4-BE49-F238E27FC236}">
                <a16:creationId xmlns="" xmlns:a16="http://schemas.microsoft.com/office/drawing/2014/main" id="{EEEE749F-F159-4A81-9E47-745F6DEB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3790120"/>
            <a:ext cx="3048000" cy="3067879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CA523030-8797-4CD8-BE23-880943B0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08382"/>
            <a:ext cx="3019937" cy="25808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243932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42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white"/>
                </a:solidFill>
              </a:rPr>
              <a:t>Sexualité </a:t>
            </a:r>
            <a:r>
              <a:rPr lang="fr-FR" sz="2800" b="1" dirty="0" smtClean="0">
                <a:solidFill>
                  <a:prstClr val="white"/>
                </a:solidFill>
              </a:rPr>
              <a:t>(Prostate </a:t>
            </a:r>
            <a:r>
              <a:rPr lang="fr-FR" sz="2800" b="1" dirty="0">
                <a:solidFill>
                  <a:prstClr val="white"/>
                </a:solidFill>
              </a:rPr>
              <a:t>) </a:t>
            </a:r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63" y="874643"/>
            <a:ext cx="5100528" cy="5963720"/>
          </a:xfrm>
          <a:prstGeom prst="rect">
            <a:avLst/>
          </a:prstGeom>
          <a:noFill/>
        </p:spPr>
      </p:pic>
      <p:pic>
        <p:nvPicPr>
          <p:cNvPr id="7" name="Picture 1">
            <a:extLst>
              <a:ext uri="{FF2B5EF4-FFF2-40B4-BE49-F238E27FC236}">
                <a16:creationId xmlns="" xmlns:a16="http://schemas.microsoft.com/office/drawing/2014/main" id="{FAF28692-97D7-40BE-93AB-95678FCE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56654" y="3868885"/>
            <a:ext cx="3987346" cy="2969478"/>
          </a:xfrm>
          <a:prstGeom prst="rect">
            <a:avLst/>
          </a:prstGeom>
          <a:noFill/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223FC3ED-A922-4E4B-A5A5-EA046C798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04" y="874643"/>
            <a:ext cx="3950634" cy="24980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617740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42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white"/>
                </a:solidFill>
              </a:rPr>
              <a:t>Le Système Immunitaire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D76C4C5-149C-45E8-B43D-2386468CD2C7}"/>
              </a:ext>
            </a:extLst>
          </p:cNvPr>
          <p:cNvSpPr/>
          <p:nvPr/>
        </p:nvSpPr>
        <p:spPr>
          <a:xfrm>
            <a:off x="-1" y="874788"/>
            <a:ext cx="9143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000000"/>
                </a:solidFill>
                <a:latin typeface="arial" panose="020B0604020202020204" pitchFamily="34" charset="0"/>
              </a:rPr>
              <a:t>Une alimentation équilibrée est garante d’une bonne santé. Toutefois, les vitamines et minéraux jouent un rôle clé dans le bon fonctionnement de notre système immunitaire.</a:t>
            </a:r>
            <a:endParaRPr lang="fr-FR" sz="2800" dirty="0"/>
          </a:p>
        </p:txBody>
      </p:sp>
      <p:pic>
        <p:nvPicPr>
          <p:cNvPr id="7" name="Image 6">
            <a:extLst>
              <a:ext uri="{FF2B5EF4-FFF2-40B4-BE49-F238E27FC236}">
                <a16:creationId xmlns="" xmlns:a16="http://schemas.microsoft.com/office/drawing/2014/main" id="{827B0F90-1BC4-412A-94A0-BC0025CCD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2827948"/>
            <a:ext cx="7809258" cy="38637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211080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42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white"/>
                </a:solidFill>
              </a:rPr>
              <a:t>Le Système Immunitaire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8E2EA9B-0F6E-473A-B010-CB36FC622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947160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Amazon.com: Forever Living Daily Multi-Vitamin (60 Tablet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28" name="AutoShape 4" descr="Amazon.com: Forever Living Daily Multi-Vitamin (60 Tablet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 descr="Amazon.com: Forever Living Daily Multi-Vitamin (60 Tablets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Forever Daily : votre complément... - Forever Living Products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MANAGER;NURSE AUGUSTIN NDUWIMANA</a:t>
            </a:r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496" y="1285860"/>
            <a:ext cx="4525963" cy="5572140"/>
          </a:xfrm>
          <a:prstGeom prst="rect">
            <a:avLst/>
          </a:prstGeom>
        </p:spPr>
      </p:pic>
      <p:pic>
        <p:nvPicPr>
          <p:cNvPr id="5" name="Picture 8" descr="Résultat de recherche d'images pour &quot;liberte financière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1142984"/>
            <a:ext cx="2857488" cy="5715016"/>
          </a:xfrm>
          <a:prstGeom prst="rect">
            <a:avLst/>
          </a:prstGeom>
          <a:noFill/>
        </p:spPr>
      </p:pic>
      <p:pic>
        <p:nvPicPr>
          <p:cNvPr id="6" name="Picture 2" descr="Résultat de recherche d'images pour &quot;bien etre et beaute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5860"/>
            <a:ext cx="4000496" cy="2000264"/>
          </a:xfrm>
          <a:prstGeom prst="rect">
            <a:avLst/>
          </a:prstGeom>
          <a:noFill/>
        </p:spPr>
      </p:pic>
      <p:pic>
        <p:nvPicPr>
          <p:cNvPr id="7" name="Picture 4" descr="https://labeautebio.files.wordpress.com/2011/07/blog-bien-etre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295644"/>
            <a:ext cx="4000496" cy="35623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429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prstClr val="white"/>
                </a:solidFill>
              </a:rPr>
              <a:t>Le Système Immunitaire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E8E2EA9B-0F6E-473A-B010-CB36FC622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1" y="874643"/>
            <a:ext cx="4214810" cy="59833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E8E2EA9B-0F6E-473A-B010-CB36FC622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4214810" y="857232"/>
            <a:ext cx="4929190" cy="57690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488373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4" descr="Forever Living Aloe Vera GELLY (84,82% contents of ALOE VERA) 4 fl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714744" cy="6858000"/>
          </a:xfrm>
          <a:prstGeom prst="rect">
            <a:avLst/>
          </a:prstGeom>
          <a:noFill/>
        </p:spPr>
      </p:pic>
      <p:pic>
        <p:nvPicPr>
          <p:cNvPr id="74758" name="Picture 6" descr="Stabilized Aloe Leaf Gel Aloe Vera Gelly, Rs 978 /piece, The Aloe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45" y="0"/>
            <a:ext cx="544517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Gentleman's pride after shave | ForeverLiving Keny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Resultado de imagem para forever living gentleman's pride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22329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8" descr="shutterstock_191364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352800"/>
            <a:ext cx="5334000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40" descr="Nutirionals Group Shot (6-07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-152400"/>
            <a:ext cx="4114800" cy="357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9" descr="shutterstock_172983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0"/>
            <a:ext cx="4191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0" y="3429000"/>
            <a:ext cx="3810000" cy="3429000"/>
          </a:xfrm>
          <a:prstGeom prst="rect">
            <a:avLst/>
          </a:prstGeom>
          <a:solidFill>
            <a:srgbClr val="B0A36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0246" name="Text Box 11"/>
          <p:cNvSpPr txBox="1">
            <a:spLocks noChangeArrowheads="1"/>
          </p:cNvSpPr>
          <p:nvPr/>
        </p:nvSpPr>
        <p:spPr bwMode="auto">
          <a:xfrm>
            <a:off x="0" y="4725144"/>
            <a:ext cx="3722541" cy="58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 anchor="ctr">
            <a:spAutoFit/>
          </a:bodyPr>
          <a:lstStyle/>
          <a:p>
            <a:pPr algn="ctr"/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INGABURO </a:t>
            </a:r>
          </a:p>
        </p:txBody>
      </p:sp>
      <p:pic>
        <p:nvPicPr>
          <p:cNvPr id="10248" name="Picture 41" descr="Maca(3-07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6388" y="-304800"/>
            <a:ext cx="121761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9" name="Picture 42" descr="Vision(3-07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32738" y="1524000"/>
            <a:ext cx="1211262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0" name="Line 8"/>
          <p:cNvSpPr>
            <a:spLocks noChangeShapeType="1"/>
          </p:cNvSpPr>
          <p:nvPr/>
        </p:nvSpPr>
        <p:spPr bwMode="auto">
          <a:xfrm>
            <a:off x="0" y="3429000"/>
            <a:ext cx="914400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pic>
        <p:nvPicPr>
          <p:cNvPr id="10251" name="Picture 43" descr="Probiotic_eagl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24800" y="1246188"/>
            <a:ext cx="1219200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Line 9"/>
          <p:cNvSpPr>
            <a:spLocks noChangeShapeType="1"/>
          </p:cNvSpPr>
          <p:nvPr/>
        </p:nvSpPr>
        <p:spPr bwMode="auto">
          <a:xfrm flipV="1">
            <a:off x="3810000" y="0"/>
            <a:ext cx="0" cy="6858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0253" name="Line 45"/>
          <p:cNvSpPr>
            <a:spLocks noChangeShapeType="1"/>
          </p:cNvSpPr>
          <p:nvPr/>
        </p:nvSpPr>
        <p:spPr bwMode="auto">
          <a:xfrm flipV="1">
            <a:off x="7924800" y="1219200"/>
            <a:ext cx="160020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0254" name="Line 46"/>
          <p:cNvSpPr>
            <a:spLocks noChangeShapeType="1"/>
          </p:cNvSpPr>
          <p:nvPr/>
        </p:nvSpPr>
        <p:spPr bwMode="auto">
          <a:xfrm flipV="1">
            <a:off x="7924800" y="-152400"/>
            <a:ext cx="0" cy="35814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10255" name="Line 47"/>
          <p:cNvSpPr>
            <a:spLocks noChangeShapeType="1"/>
          </p:cNvSpPr>
          <p:nvPr/>
        </p:nvSpPr>
        <p:spPr bwMode="auto">
          <a:xfrm flipV="1">
            <a:off x="7924800" y="2057400"/>
            <a:ext cx="160020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6" descr="Bee product_eag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-381000"/>
            <a:ext cx="4843463" cy="723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5" descr="Be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65088"/>
            <a:ext cx="4572000" cy="353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0" name="Rectangle 6"/>
          <p:cNvSpPr>
            <a:spLocks noChangeArrowheads="1"/>
          </p:cNvSpPr>
          <p:nvPr/>
        </p:nvSpPr>
        <p:spPr bwMode="auto">
          <a:xfrm>
            <a:off x="0" y="3429000"/>
            <a:ext cx="4572000" cy="34290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9222" name="Line 9"/>
          <p:cNvSpPr>
            <a:spLocks noChangeShapeType="1"/>
          </p:cNvSpPr>
          <p:nvPr/>
        </p:nvSpPr>
        <p:spPr bwMode="auto">
          <a:xfrm>
            <a:off x="0" y="3429000"/>
            <a:ext cx="457200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9223" name="Text Box 11"/>
          <p:cNvSpPr txBox="1">
            <a:spLocks noChangeArrowheads="1"/>
          </p:cNvSpPr>
          <p:nvPr/>
        </p:nvSpPr>
        <p:spPr bwMode="auto">
          <a:xfrm>
            <a:off x="0" y="4581128"/>
            <a:ext cx="4499992" cy="64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 anchor="ctr">
            <a:spAutoFit/>
          </a:bodyPr>
          <a:lstStyle/>
          <a:p>
            <a:pPr algn="ctr"/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IBIVA MUNZUKI </a:t>
            </a:r>
            <a:endParaRPr lang="fr-FR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24" name="Line 10"/>
          <p:cNvSpPr>
            <a:spLocks noChangeShapeType="1"/>
          </p:cNvSpPr>
          <p:nvPr/>
        </p:nvSpPr>
        <p:spPr bwMode="auto">
          <a:xfrm flipV="1">
            <a:off x="4572000" y="0"/>
            <a:ext cx="0" cy="6858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40" descr="Picture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587875" cy="397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39" descr="bathtub - woma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12976"/>
            <a:ext cx="4572000" cy="364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13"/>
          <p:cNvSpPr txBox="1">
            <a:spLocks noChangeArrowheads="1"/>
          </p:cNvSpPr>
          <p:nvPr/>
        </p:nvSpPr>
        <p:spPr bwMode="auto">
          <a:xfrm>
            <a:off x="0" y="6150124"/>
            <a:ext cx="4355976" cy="707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 anchor="ctr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ISUKU  </a:t>
            </a:r>
          </a:p>
        </p:txBody>
      </p:sp>
      <p:pic>
        <p:nvPicPr>
          <p:cNvPr id="12295" name="Picture 42" descr="Gent-Pride (5-07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2636912"/>
            <a:ext cx="2416155" cy="221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7" name="Line 5"/>
          <p:cNvSpPr>
            <a:spLocks noChangeShapeType="1"/>
          </p:cNvSpPr>
          <p:nvPr/>
        </p:nvSpPr>
        <p:spPr bwMode="auto">
          <a:xfrm flipV="1">
            <a:off x="4572000" y="0"/>
            <a:ext cx="0" cy="6858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pic>
        <p:nvPicPr>
          <p:cNvPr id="10" name="Picture 36" descr="Skin_Care_Group(6-07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0"/>
            <a:ext cx="4673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le concept de Forver Livving Product – Aloefor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941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Éloge du bien-être au travail / Dominique Steiler, John Sadowsky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279392" cy="6858000"/>
          </a:xfrm>
          <a:prstGeom prst="rect">
            <a:avLst/>
          </a:prstGeom>
          <a:noFill/>
        </p:spPr>
      </p:pic>
      <p:pic>
        <p:nvPicPr>
          <p:cNvPr id="1026" name="Picture 2" descr="Activité physique santé et bien être - ppt télécharg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-1"/>
            <a:ext cx="5072066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L'aloe Vera: La qualité certifié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Label de la societe | Fore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07365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Nous rejoindre | Produits forever, Alo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714876" cy="6858000"/>
          </a:xfrm>
          <a:prstGeom prst="rect">
            <a:avLst/>
          </a:prstGeom>
          <a:noFill/>
        </p:spPr>
      </p:pic>
      <p:pic>
        <p:nvPicPr>
          <p:cNvPr id="100356" name="Picture 4" descr="Why Network Marketing: Surya Sinha: 9798128818669: Amazon.com: Book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-1"/>
            <a:ext cx="4357686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2" descr="https://middlepath.com.au/plant/img/aloe-vera_in-history-aztecs_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  <p:pic>
        <p:nvPicPr>
          <p:cNvPr id="5" name="Picture 2" descr="https://i.ytimg.com/vi/VknzWLf75Xc/sd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EBBC3215-4E64-4398-9F13-4C0DE0461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4125515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="" xmlns:a16="http://schemas.microsoft.com/office/drawing/2014/main" id="{82EB1EC7-CB37-4673-8AD7-3A4D1FB8B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85" y="0"/>
            <a:ext cx="5287617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01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re 10486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48668" name="Espace réservé du contenu 104866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97192" name="Image 209719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Imag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9296400" cy="6857999"/>
          </a:xfrm>
          <a:prstGeom prst="rect">
            <a:avLst/>
          </a:prstGeom>
        </p:spPr>
      </p:pic>
      <p:sp>
        <p:nvSpPr>
          <p:cNvPr id="3074" name="AutoShape 2" descr="Image result for enos sale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6" name="Picture 4" descr="Image result for enos salem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214346" y="0"/>
            <a:ext cx="9358346" cy="6858001"/>
          </a:xfrm>
          <a:prstGeom prst="rect">
            <a:avLst/>
          </a:prstGeom>
          <a:noFill/>
        </p:spPr>
      </p:pic>
      <p:sp>
        <p:nvSpPr>
          <p:cNvPr id="3078" name="AutoShape 6" descr="Image result for enos sale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80" name="AutoShape 8" descr="Image result for enos sale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82" name="AutoShape 10" descr="Image result for enos sale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084" name="AutoShape 12" descr="Image result for enos sale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86" name="Picture 14" descr="https://scontent.fbjm1-1.fna.fbcdn.net/v/t1.0-9/27750849_958987280944700_2733859282577867811_n.jpg?_nc_cat=105&amp;_nc_ohc=uYNgjN2hQscAQlVhVemX9eHKS-zCq1kPe1anC8bRCGgr7u4s_NBvXoJMw&amp;_nc_ht=scontent.fbjm1-1.fna&amp;oh=cb319995eb34789bc8b9fec692db53c3&amp;oe=5E8982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088" name="Picture 16" descr="Image result for enos salem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108165" y="0"/>
            <a:ext cx="93395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7588" name="Picture 4" descr="RÃ©sultat de recherche d'images pour &quot;prevalence de l'espÃ©rance de vie jusqu'en 2030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1378" name="Picture 2" descr="Défense contre les infections : définition - docteurclic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1380" name="AutoShape 4" descr="Immunité : quand le corps se retourne contre lui-mê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1382" name="AutoShape 6" descr="Immunité : quand le corps se retourne contre lui-mê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1384" name="AutoShape 8" descr="Immunité : quand le corps se retourne contre lui-mê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1386" name="AutoShape 10" descr="Immunité : quand le corps se retourne contre lui-mê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1388" name="AutoShape 12" descr="Immunité : quand le corps se retourne contre lui-mê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AutoShape 2" descr="Immunité : quand le corps se retourne contre lui-mê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476" name="AutoShape 4" descr="Immunité : quand le corps se retourne contre lui-mê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478" name="AutoShape 6" descr="Immunité : quand le corps se retourne contre lui-mê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480" name="AutoShape 8" descr="Immunité : quand le corps se retourne contre lui-mê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482" name="AutoShape 10" descr="Immunité : quand le corps se retourne contre lui-mê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5484" name="AutoShape 12" descr="Immunité : quand le corps se retourne contre lui-mê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5486" name="Picture 14" descr="Comment fonctionne votre corps ? - BIOSYNERGY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Découverte d'un nouvel aspect de notre système immunitai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083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ctivité physique santé et bien être - ppt télécharg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3929058" cy="6858001"/>
          </a:xfrm>
          <a:prstGeom prst="rect">
            <a:avLst/>
          </a:prstGeom>
          <a:noFill/>
        </p:spPr>
      </p:pic>
      <p:pic>
        <p:nvPicPr>
          <p:cNvPr id="18436" name="Picture 4" descr="Diplomad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0"/>
            <a:ext cx="521494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le bien etre et appare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14338"/>
            <a:ext cx="9144000" cy="7072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Vous avez  votre  choix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scene3d>
            <a:camera prst="perspectiveRelaxedModerately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 smtClean="0"/>
              <a:t>Vous occupez de bien vous maintenir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Ou bien continuez a vous détruire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L'effet des pesticides sur la santé - ppt télécharg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4414" y="1"/>
            <a:ext cx="5643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58595B"/>
                </a:solidFill>
                <a:latin typeface="Rockwell W01"/>
                <a:cs typeface="Arial" pitchFamily="34" charset="0"/>
              </a:rPr>
              <a:t>Comment fonctionne le système immunitaire ?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28604"/>
            <a:ext cx="914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Le système immunitaire permet à l’organisme de se défendre contre les agressions dont il fait l’objet. De la cellule à l’organe, c’est un véritable réseau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 de communication qui est mis en œuvre par notre corps pour protéger son intégrité.</a:t>
            </a: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Notre corps possède un système de défense contre les agressions extérieures (bactéries, virus, etc.) ou intérieures comme les cancers : le système immunitaire.</a:t>
            </a: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Le système immunitaire est constitué</a:t>
            </a: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•d’organes (ex. : la rate),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•de cellules (ex. : les globules blancs),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•de molécules (ex. : les anticorps).</a:t>
            </a:r>
            <a:endParaRPr lang="fr-FR" dirty="0" smtClean="0">
              <a:solidFill>
                <a:srgbClr val="333333"/>
              </a:solidFill>
              <a:latin typeface="Rockwell W02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Ces différents éléments communiquent entre eux pour se coordonner et pour répondre aux différentes menaces.</a:t>
            </a:r>
            <a:endParaRPr lang="fr-FR" sz="4000" dirty="0" smtClean="0">
              <a:solidFill>
                <a:srgbClr val="58595B"/>
              </a:solidFill>
              <a:latin typeface="Rockwell W01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500438"/>
            <a:ext cx="9144000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4000" dirty="0" smtClean="0">
                <a:solidFill>
                  <a:srgbClr val="58595B"/>
                </a:solidFill>
                <a:latin typeface="Rockwell W01"/>
                <a:cs typeface="Arial" pitchFamily="34" charset="0"/>
              </a:rPr>
              <a:t>IMMUNITÉ INNÉE ET IMMUNITÉ ACQUISE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Ce système est double. Dans un premier temps, c’est l’immunité dite innée ou non spécifique qui intervient. Des globules blancs circulent en permanence dans le sang et dans la lymphe et « mangent » les éléments qu’ils reconnaissent comme étrangers.</a:t>
            </a: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58595B"/>
                </a:solidFill>
                <a:latin typeface="Barlow"/>
                <a:cs typeface="Arial" pitchFamily="34" charset="0"/>
              </a:rPr>
              <a:t>L’immunité innée peut réagir rapidement, mais n’est pas capable de s’adapter spécifiquement à chaque agresseur. Voilà pourquoi nous possédons un autre système : l’immunité dite acquise ou adaptative. Elle est plus longue à se mettre en place, car il lui faut apprendre à connaître l’ennemi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1432</Words>
  <Application>Microsoft Office PowerPoint</Application>
  <PresentationFormat>Affichage à l'écran (4:3)</PresentationFormat>
  <Paragraphs>221</Paragraphs>
  <Slides>82</Slides>
  <Notes>9</Notes>
  <HiddenSlides>0</HiddenSlides>
  <MMClips>5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82</vt:i4>
      </vt:variant>
    </vt:vector>
  </HeadingPairs>
  <TitlesOfParts>
    <vt:vector size="83" baseType="lpstr">
      <vt:lpstr>Thème Office</vt:lpstr>
      <vt:lpstr>Diapositive 1</vt:lpstr>
      <vt:lpstr>HEALTH SCHOOL </vt:lpstr>
      <vt:lpstr>Diapositive 3</vt:lpstr>
      <vt:lpstr>Diapositive 4</vt:lpstr>
      <vt:lpstr>Diapositive 5</vt:lpstr>
      <vt:lpstr>MANAGER;NURSE AUGUSTIN NDUWIMANA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SI VOUS SAUREZ LE DANGER DES DECHETS ET TOXINES VOUS VOUS EN DEBARRASSEREZ</vt:lpstr>
      <vt:lpstr>Diapositive 36</vt:lpstr>
      <vt:lpstr>Diapositive 37</vt:lpstr>
      <vt:lpstr>Diapositive 38</vt:lpstr>
      <vt:lpstr>       </vt:lpstr>
      <vt:lpstr>                    </vt:lpstr>
      <vt:lpstr>    </vt:lpstr>
      <vt:lpstr>Diapositive 42</vt:lpstr>
      <vt:lpstr>Diapositive 43</vt:lpstr>
      <vt:lpstr>vous voulez bruler vos calories en trop? retrouver votre silouette et vous sentir en pleine forme?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Diapositive 75</vt:lpstr>
      <vt:lpstr>Diapositive 76</vt:lpstr>
      <vt:lpstr>Diapositive 77</vt:lpstr>
      <vt:lpstr>Diapositive 78</vt:lpstr>
      <vt:lpstr>Diapositive 79</vt:lpstr>
      <vt:lpstr>Diapositive 80</vt:lpstr>
      <vt:lpstr>Vous avez  votre  choix</vt:lpstr>
      <vt:lpstr>Diapositive 82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SCHOOL </dc:title>
  <dc:creator>Distributors</dc:creator>
  <cp:lastModifiedBy>Distributors</cp:lastModifiedBy>
  <cp:revision>91</cp:revision>
  <dcterms:created xsi:type="dcterms:W3CDTF">2020-04-01T11:46:57Z</dcterms:created>
  <dcterms:modified xsi:type="dcterms:W3CDTF">2020-05-06T16:57:27Z</dcterms:modified>
</cp:coreProperties>
</file>